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9" r:id="rId9"/>
    <p:sldId id="270" r:id="rId10"/>
    <p:sldId id="263" r:id="rId11"/>
    <p:sldId id="264" r:id="rId12"/>
    <p:sldId id="271" r:id="rId13"/>
    <p:sldId id="265" r:id="rId14"/>
    <p:sldId id="266" r:id="rId15"/>
    <p:sldId id="267" r:id="rId16"/>
    <p:sldId id="268" r:id="rId17"/>
  </p:sldIdLst>
  <p:sldSz cx="14630400" cy="8229600"/>
  <p:notesSz cx="8229600" cy="14630400"/>
  <p:embeddedFontLst>
    <p:embeddedFont>
      <p:font typeface="Cambria" panose="02040503050406030204" pitchFamily="18" charset="0"/>
      <p:regular r:id="rId19"/>
      <p:bold r:id="rId20"/>
      <p:italic r:id="rId21"/>
      <p:boldItalic r:id="rId22"/>
    </p:embeddedFont>
    <p:embeddedFont>
      <p:font typeface="Merriweather" panose="00000500000000000000" pitchFamily="2"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643" autoAdjust="0"/>
    <p:restoredTop sz="94610"/>
  </p:normalViewPr>
  <p:slideViewPr>
    <p:cSldViewPr snapToGrid="0" snapToObjects="1">
      <p:cViewPr varScale="1">
        <p:scale>
          <a:sx n="83" d="100"/>
          <a:sy n="83" d="100"/>
        </p:scale>
        <p:origin x="92"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810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predictive maintenance project has faced a number of significant challenges that we've had to overcome.
One of the key challenges has been the complexity of the equipment and systems we're trying to monitor and predict failures for. These are highly sophisticated, interconnected systems that generate massive amounts of data.
Collecting, organizing, and making sense of all that data has been a major hurdle. We've had to develop advanced analytics and machine learning capabilities to extract meaningful insights.
Another big challenge has been integrating the predictive maintenance system with our existing maintenance workflows and processes. Getting everyone on board and changing established practices has required a lot of change management.
Ensuring the accuracy and reliability of the failure predictions has also been critical. We've had to fine-tune the models and validate the results to build trust in the system.
Finally, the costs and resource requirements for implementing and operating the predictive maintenance system have been substantial. Securing the necessary budget and staffing has been an ongoing challenge.
</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cleaning is a crucial first step in exploratory data analysis. This involves removing errors, inconsistencies, and outliers from the dataset to ensure the data is accurate and reliable.
Data transformation is about converting the data into formats that are suitable for analysis. This could involve tasks like changing data types, handling missing values, or restructuring the data.
Feature engineering is the process of creating new features from the existing data. This allows us to extract more meaningful information and improve the performance of our models.
These three steps - data cleaning, data transformation, and feature engineering - form the foundation of exploratory data analysis. They help us prepare the data and uncover valuable insights that can inform our analysis and decision-making.
</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435992" y="0"/>
            <a:ext cx="5486400" cy="8229600"/>
          </a:xfrm>
          <a:prstGeom prst="rect">
            <a:avLst/>
          </a:prstGeom>
        </p:spPr>
      </p:pic>
      <p:sp>
        <p:nvSpPr>
          <p:cNvPr id="3" name="Text 0"/>
          <p:cNvSpPr/>
          <p:nvPr/>
        </p:nvSpPr>
        <p:spPr>
          <a:xfrm>
            <a:off x="1224947" y="3484921"/>
            <a:ext cx="7189113"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Predictive Maintenance</a:t>
            </a:r>
            <a:endParaRPr lang="en-US" sz="4850" dirty="0"/>
          </a:p>
        </p:txBody>
      </p:sp>
      <p:sp>
        <p:nvSpPr>
          <p:cNvPr id="4" name="Text 1"/>
          <p:cNvSpPr/>
          <p:nvPr/>
        </p:nvSpPr>
        <p:spPr>
          <a:xfrm>
            <a:off x="6350198" y="4488061"/>
            <a:ext cx="7416403" cy="394811"/>
          </a:xfrm>
          <a:prstGeom prst="rect">
            <a:avLst/>
          </a:prstGeom>
          <a:noFill/>
          <a:ln/>
        </p:spPr>
        <p:txBody>
          <a:bodyPr wrap="none" lIns="0" tIns="0" rIns="0" bIns="0" rtlCol="0" anchor="t"/>
          <a:lstStyle/>
          <a:p>
            <a:pPr marL="0" indent="0">
              <a:lnSpc>
                <a:spcPts val="3100"/>
              </a:lnSpc>
              <a:buNone/>
            </a:pP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97721"/>
            <a:ext cx="5486400" cy="8052967"/>
          </a:xfrm>
          <a:prstGeom prst="rect">
            <a:avLst/>
          </a:prstGeom>
        </p:spPr>
      </p:pic>
      <p:sp>
        <p:nvSpPr>
          <p:cNvPr id="3" name="Text 0"/>
          <p:cNvSpPr/>
          <p:nvPr/>
        </p:nvSpPr>
        <p:spPr>
          <a:xfrm>
            <a:off x="771644" y="606266"/>
            <a:ext cx="7600712" cy="1378029"/>
          </a:xfrm>
          <a:prstGeom prst="rect">
            <a:avLst/>
          </a:prstGeom>
          <a:noFill/>
          <a:ln/>
        </p:spPr>
        <p:txBody>
          <a:bodyPr wrap="square" lIns="0" tIns="0" rIns="0" bIns="0" rtlCol="0" anchor="t"/>
          <a:lstStyle/>
          <a:p>
            <a:pPr marL="0" indent="0">
              <a:lnSpc>
                <a:spcPts val="5400"/>
              </a:lnSpc>
              <a:buNone/>
            </a:pPr>
            <a:r>
              <a:rPr lang="en-US" sz="4300" dirty="0">
                <a:solidFill>
                  <a:srgbClr val="F5F0F0"/>
                </a:solidFill>
                <a:latin typeface="Merriweather" pitchFamily="34" charset="0"/>
                <a:ea typeface="Merriweather" pitchFamily="34" charset="-122"/>
                <a:cs typeface="Merriweather" pitchFamily="34" charset="-120"/>
              </a:rPr>
              <a:t>Machine Learning and Predictive Algorithms</a:t>
            </a:r>
            <a:endParaRPr lang="en-US" sz="4300" dirty="0"/>
          </a:p>
        </p:txBody>
      </p:sp>
      <p:sp>
        <p:nvSpPr>
          <p:cNvPr id="8" name="Text 5"/>
          <p:cNvSpPr/>
          <p:nvPr/>
        </p:nvSpPr>
        <p:spPr>
          <a:xfrm>
            <a:off x="2314932" y="2535317"/>
            <a:ext cx="2756178" cy="344448"/>
          </a:xfrm>
          <a:prstGeom prst="rect">
            <a:avLst/>
          </a:prstGeom>
          <a:noFill/>
          <a:ln/>
        </p:spPr>
        <p:txBody>
          <a:bodyPr wrap="none" lIns="0" tIns="0" rIns="0" bIns="0" rtlCol="0" anchor="t"/>
          <a:lstStyle/>
          <a:p>
            <a:pPr marL="0" indent="0" algn="l">
              <a:lnSpc>
                <a:spcPts val="2700"/>
              </a:lnSpc>
              <a:buNone/>
            </a:pPr>
            <a:endParaRPr lang="en-US" sz="2150" dirty="0"/>
          </a:p>
        </p:txBody>
      </p:sp>
      <p:sp>
        <p:nvSpPr>
          <p:cNvPr id="9" name="Text 6"/>
          <p:cNvSpPr/>
          <p:nvPr/>
        </p:nvSpPr>
        <p:spPr>
          <a:xfrm>
            <a:off x="2314932" y="3012043"/>
            <a:ext cx="6057424" cy="705564"/>
          </a:xfrm>
          <a:prstGeom prst="rect">
            <a:avLst/>
          </a:prstGeom>
          <a:noFill/>
          <a:ln/>
        </p:spPr>
        <p:txBody>
          <a:bodyPr wrap="square" lIns="0" tIns="0" rIns="0" bIns="0" rtlCol="0" anchor="t"/>
          <a:lstStyle/>
          <a:p>
            <a:pPr marL="0" indent="0" algn="l">
              <a:lnSpc>
                <a:spcPts val="2750"/>
              </a:lnSpc>
              <a:buNone/>
            </a:pPr>
            <a:endParaRPr lang="en-US" sz="1700" dirty="0"/>
          </a:p>
        </p:txBody>
      </p:sp>
      <p:sp>
        <p:nvSpPr>
          <p:cNvPr id="13" name="Text 10"/>
          <p:cNvSpPr/>
          <p:nvPr/>
        </p:nvSpPr>
        <p:spPr>
          <a:xfrm>
            <a:off x="2314932" y="4378762"/>
            <a:ext cx="2905839" cy="344448"/>
          </a:xfrm>
          <a:prstGeom prst="rect">
            <a:avLst/>
          </a:prstGeom>
          <a:noFill/>
          <a:ln/>
        </p:spPr>
        <p:txBody>
          <a:bodyPr wrap="none" lIns="0" tIns="0" rIns="0" bIns="0" rtlCol="0" anchor="t"/>
          <a:lstStyle/>
          <a:p>
            <a:pPr marL="0" indent="0" algn="l">
              <a:lnSpc>
                <a:spcPts val="2700"/>
              </a:lnSpc>
              <a:buNone/>
            </a:pPr>
            <a:endParaRPr lang="en-US" sz="2150" dirty="0"/>
          </a:p>
        </p:txBody>
      </p:sp>
      <p:sp>
        <p:nvSpPr>
          <p:cNvPr id="14" name="Text 11"/>
          <p:cNvSpPr/>
          <p:nvPr/>
        </p:nvSpPr>
        <p:spPr>
          <a:xfrm>
            <a:off x="2314932" y="4855488"/>
            <a:ext cx="6057424" cy="705564"/>
          </a:xfrm>
          <a:prstGeom prst="rect">
            <a:avLst/>
          </a:prstGeom>
          <a:noFill/>
          <a:ln/>
        </p:spPr>
        <p:txBody>
          <a:bodyPr wrap="square" lIns="0" tIns="0" rIns="0" bIns="0" rtlCol="0" anchor="t"/>
          <a:lstStyle/>
          <a:p>
            <a:pPr marL="0" indent="0" algn="l">
              <a:lnSpc>
                <a:spcPts val="2750"/>
              </a:lnSpc>
              <a:buNone/>
            </a:pPr>
            <a:endParaRPr lang="en-US" sz="1700" dirty="0"/>
          </a:p>
        </p:txBody>
      </p:sp>
      <p:graphicFrame>
        <p:nvGraphicFramePr>
          <p:cNvPr id="22" name="Table 21">
            <a:extLst>
              <a:ext uri="{FF2B5EF4-FFF2-40B4-BE49-F238E27FC236}">
                <a16:creationId xmlns:a16="http://schemas.microsoft.com/office/drawing/2014/main" id="{9AABBEC8-DB8D-B06D-4E56-642ADD3104C6}"/>
              </a:ext>
            </a:extLst>
          </p:cNvPr>
          <p:cNvGraphicFramePr>
            <a:graphicFrameLocks noGrp="1"/>
          </p:cNvGraphicFramePr>
          <p:nvPr>
            <p:extLst>
              <p:ext uri="{D42A27DB-BD31-4B8C-83A1-F6EECF244321}">
                <p14:modId xmlns:p14="http://schemas.microsoft.com/office/powerpoint/2010/main" val="863918715"/>
              </p:ext>
            </p:extLst>
          </p:nvPr>
        </p:nvGraphicFramePr>
        <p:xfrm>
          <a:off x="771644" y="2331370"/>
          <a:ext cx="8183890" cy="5353777"/>
        </p:xfrm>
        <a:graphic>
          <a:graphicData uri="http://schemas.openxmlformats.org/drawingml/2006/table">
            <a:tbl>
              <a:tblPr firstRow="1" firstCol="1" bandRow="1">
                <a:tableStyleId>{5C22544A-7EE6-4342-B048-85BDC9FD1C3A}</a:tableStyleId>
              </a:tblPr>
              <a:tblGrid>
                <a:gridCol w="818389">
                  <a:extLst>
                    <a:ext uri="{9D8B030D-6E8A-4147-A177-3AD203B41FA5}">
                      <a16:colId xmlns:a16="http://schemas.microsoft.com/office/drawing/2014/main" val="2209965624"/>
                    </a:ext>
                  </a:extLst>
                </a:gridCol>
                <a:gridCol w="818389">
                  <a:extLst>
                    <a:ext uri="{9D8B030D-6E8A-4147-A177-3AD203B41FA5}">
                      <a16:colId xmlns:a16="http://schemas.microsoft.com/office/drawing/2014/main" val="1615134428"/>
                    </a:ext>
                  </a:extLst>
                </a:gridCol>
                <a:gridCol w="818389">
                  <a:extLst>
                    <a:ext uri="{9D8B030D-6E8A-4147-A177-3AD203B41FA5}">
                      <a16:colId xmlns:a16="http://schemas.microsoft.com/office/drawing/2014/main" val="410375006"/>
                    </a:ext>
                  </a:extLst>
                </a:gridCol>
                <a:gridCol w="818389">
                  <a:extLst>
                    <a:ext uri="{9D8B030D-6E8A-4147-A177-3AD203B41FA5}">
                      <a16:colId xmlns:a16="http://schemas.microsoft.com/office/drawing/2014/main" val="2067378288"/>
                    </a:ext>
                  </a:extLst>
                </a:gridCol>
                <a:gridCol w="818389">
                  <a:extLst>
                    <a:ext uri="{9D8B030D-6E8A-4147-A177-3AD203B41FA5}">
                      <a16:colId xmlns:a16="http://schemas.microsoft.com/office/drawing/2014/main" val="119907237"/>
                    </a:ext>
                  </a:extLst>
                </a:gridCol>
                <a:gridCol w="818389">
                  <a:extLst>
                    <a:ext uri="{9D8B030D-6E8A-4147-A177-3AD203B41FA5}">
                      <a16:colId xmlns:a16="http://schemas.microsoft.com/office/drawing/2014/main" val="2364453830"/>
                    </a:ext>
                  </a:extLst>
                </a:gridCol>
                <a:gridCol w="818389">
                  <a:extLst>
                    <a:ext uri="{9D8B030D-6E8A-4147-A177-3AD203B41FA5}">
                      <a16:colId xmlns:a16="http://schemas.microsoft.com/office/drawing/2014/main" val="3704840844"/>
                    </a:ext>
                  </a:extLst>
                </a:gridCol>
                <a:gridCol w="818389">
                  <a:extLst>
                    <a:ext uri="{9D8B030D-6E8A-4147-A177-3AD203B41FA5}">
                      <a16:colId xmlns:a16="http://schemas.microsoft.com/office/drawing/2014/main" val="3697157968"/>
                    </a:ext>
                  </a:extLst>
                </a:gridCol>
                <a:gridCol w="818389">
                  <a:extLst>
                    <a:ext uri="{9D8B030D-6E8A-4147-A177-3AD203B41FA5}">
                      <a16:colId xmlns:a16="http://schemas.microsoft.com/office/drawing/2014/main" val="1625495190"/>
                    </a:ext>
                  </a:extLst>
                </a:gridCol>
                <a:gridCol w="818389">
                  <a:extLst>
                    <a:ext uri="{9D8B030D-6E8A-4147-A177-3AD203B41FA5}">
                      <a16:colId xmlns:a16="http://schemas.microsoft.com/office/drawing/2014/main" val="2928918827"/>
                    </a:ext>
                  </a:extLst>
                </a:gridCol>
              </a:tblGrid>
              <a:tr h="931752">
                <a:tc>
                  <a:txBody>
                    <a:bodyPr/>
                    <a:lstStyle/>
                    <a:p>
                      <a:pPr marL="0" marR="0">
                        <a:lnSpc>
                          <a:spcPct val="115000"/>
                        </a:lnSpc>
                        <a:spcAft>
                          <a:spcPts val="1000"/>
                        </a:spcAft>
                      </a:pPr>
                      <a:r>
                        <a:rPr lang="en-US" sz="1100">
                          <a:effectLst/>
                        </a:rPr>
                        <a:t>Model</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Precision (0)</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Recall (0)</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F1-Score (0)</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Precision (1)</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Recall (1)</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F1-Score (1)</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Accuracy</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Macro Avg (F1)</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Weighted Avg (F1)</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43808399"/>
                  </a:ext>
                </a:extLst>
              </a:tr>
              <a:tr h="931752">
                <a:tc>
                  <a:txBody>
                    <a:bodyPr/>
                    <a:lstStyle/>
                    <a:p>
                      <a:pPr marL="0" marR="0">
                        <a:lnSpc>
                          <a:spcPct val="115000"/>
                        </a:lnSpc>
                        <a:spcAft>
                          <a:spcPts val="1000"/>
                        </a:spcAft>
                      </a:pPr>
                      <a:r>
                        <a:rPr lang="en-US" sz="1100">
                          <a:effectLst/>
                        </a:rPr>
                        <a:t>Logistic Regression</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1.00</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1.00</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1.00</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1.00</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0.95</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0.97</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1.00</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0.99</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1.00</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881016698"/>
                  </a:ext>
                </a:extLst>
              </a:tr>
              <a:tr h="695014">
                <a:tc>
                  <a:txBody>
                    <a:bodyPr/>
                    <a:lstStyle/>
                    <a:p>
                      <a:pPr marL="0" marR="0">
                        <a:lnSpc>
                          <a:spcPct val="115000"/>
                        </a:lnSpc>
                        <a:spcAft>
                          <a:spcPts val="1000"/>
                        </a:spcAft>
                      </a:pPr>
                      <a:r>
                        <a:rPr lang="en-US" sz="1100" b="1">
                          <a:effectLst/>
                          <a:highlight>
                            <a:srgbClr val="00FFFF"/>
                          </a:highlight>
                        </a:rPr>
                        <a:t>Random Forest</a:t>
                      </a:r>
                      <a:endParaRPr lang="en-US" sz="1100" b="1">
                        <a:effectLst/>
                        <a:highlight>
                          <a:srgbClr val="00FFFF"/>
                        </a:highligh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b="1" dirty="0">
                          <a:effectLst/>
                          <a:highlight>
                            <a:srgbClr val="00FFFF"/>
                          </a:highlight>
                        </a:rPr>
                        <a:t>1.00</a:t>
                      </a:r>
                      <a:endParaRPr lang="en-US" sz="1100" b="1" dirty="0">
                        <a:effectLst/>
                        <a:highlight>
                          <a:srgbClr val="00FFFF"/>
                        </a:highligh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b="1" dirty="0">
                          <a:effectLst/>
                          <a:highlight>
                            <a:srgbClr val="00FFFF"/>
                          </a:highlight>
                        </a:rPr>
                        <a:t>1.00</a:t>
                      </a:r>
                      <a:endParaRPr lang="en-US" sz="1100" b="1" dirty="0">
                        <a:effectLst/>
                        <a:highlight>
                          <a:srgbClr val="00FFFF"/>
                        </a:highligh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b="1">
                          <a:effectLst/>
                          <a:highlight>
                            <a:srgbClr val="00FFFF"/>
                          </a:highlight>
                        </a:rPr>
                        <a:t>1.00</a:t>
                      </a:r>
                      <a:endParaRPr lang="en-US" sz="1100" b="1">
                        <a:effectLst/>
                        <a:highlight>
                          <a:srgbClr val="00FFFF"/>
                        </a:highligh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b="1">
                          <a:effectLst/>
                          <a:highlight>
                            <a:srgbClr val="00FFFF"/>
                          </a:highlight>
                        </a:rPr>
                        <a:t>1.00</a:t>
                      </a:r>
                      <a:endParaRPr lang="en-US" sz="1100" b="1">
                        <a:effectLst/>
                        <a:highlight>
                          <a:srgbClr val="00FFFF"/>
                        </a:highligh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b="1">
                          <a:effectLst/>
                          <a:highlight>
                            <a:srgbClr val="00FFFF"/>
                          </a:highlight>
                        </a:rPr>
                        <a:t>0.97</a:t>
                      </a:r>
                      <a:endParaRPr lang="en-US" sz="1100" b="1">
                        <a:effectLst/>
                        <a:highlight>
                          <a:srgbClr val="00FFFF"/>
                        </a:highligh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b="1">
                          <a:effectLst/>
                          <a:highlight>
                            <a:srgbClr val="00FFFF"/>
                          </a:highlight>
                        </a:rPr>
                        <a:t>0.98</a:t>
                      </a:r>
                      <a:endParaRPr lang="en-US" sz="1100" b="1">
                        <a:effectLst/>
                        <a:highlight>
                          <a:srgbClr val="00FFFF"/>
                        </a:highligh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b="1">
                          <a:effectLst/>
                          <a:highlight>
                            <a:srgbClr val="00FFFF"/>
                          </a:highlight>
                        </a:rPr>
                        <a:t>1.00</a:t>
                      </a:r>
                      <a:endParaRPr lang="en-US" sz="1100" b="1">
                        <a:effectLst/>
                        <a:highlight>
                          <a:srgbClr val="00FFFF"/>
                        </a:highligh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b="1">
                          <a:effectLst/>
                          <a:highlight>
                            <a:srgbClr val="00FFFF"/>
                          </a:highlight>
                        </a:rPr>
                        <a:t>0.99</a:t>
                      </a:r>
                      <a:endParaRPr lang="en-US" sz="1100" b="1">
                        <a:effectLst/>
                        <a:highlight>
                          <a:srgbClr val="00FFFF"/>
                        </a:highligh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b="1" dirty="0">
                          <a:effectLst/>
                          <a:highlight>
                            <a:srgbClr val="00FFFF"/>
                          </a:highlight>
                        </a:rPr>
                        <a:t>1.00</a:t>
                      </a:r>
                      <a:endParaRPr lang="en-US" sz="1100" b="1" dirty="0">
                        <a:effectLst/>
                        <a:highlight>
                          <a:srgbClr val="00FFFF"/>
                        </a:highligh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974094937"/>
                  </a:ext>
                </a:extLst>
              </a:tr>
              <a:tr h="695014">
                <a:tc>
                  <a:txBody>
                    <a:bodyPr/>
                    <a:lstStyle/>
                    <a:p>
                      <a:pPr marL="0" marR="0">
                        <a:lnSpc>
                          <a:spcPct val="115000"/>
                        </a:lnSpc>
                        <a:spcAft>
                          <a:spcPts val="1000"/>
                        </a:spcAft>
                      </a:pPr>
                      <a:r>
                        <a:rPr lang="en-US" sz="1100">
                          <a:effectLst/>
                        </a:rPr>
                        <a:t>Decision Tree</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1.00</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1.00</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1.00</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1.00</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0.97</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0.98</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1.00</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0.99</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1.00</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205973138"/>
                  </a:ext>
                </a:extLst>
              </a:tr>
              <a:tr h="931752">
                <a:tc>
                  <a:txBody>
                    <a:bodyPr/>
                    <a:lstStyle/>
                    <a:p>
                      <a:pPr marL="0" marR="0">
                        <a:lnSpc>
                          <a:spcPct val="115000"/>
                        </a:lnSpc>
                        <a:spcAft>
                          <a:spcPts val="1000"/>
                        </a:spcAft>
                      </a:pPr>
                      <a:r>
                        <a:rPr lang="en-US" sz="1100">
                          <a:effectLst/>
                        </a:rPr>
                        <a:t>Gradient Boosting</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1.00</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1.00</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1.00</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0.91</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0.97</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0.94</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1.00</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0.97</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1.00</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620480966"/>
                  </a:ext>
                </a:extLst>
              </a:tr>
              <a:tr h="1168493">
                <a:tc>
                  <a:txBody>
                    <a:bodyPr/>
                    <a:lstStyle/>
                    <a:p>
                      <a:pPr marL="0" marR="0">
                        <a:lnSpc>
                          <a:spcPct val="115000"/>
                        </a:lnSpc>
                        <a:spcAft>
                          <a:spcPts val="1000"/>
                        </a:spcAft>
                      </a:pPr>
                      <a:r>
                        <a:rPr lang="en-US" sz="1100">
                          <a:effectLst/>
                        </a:rPr>
                        <a:t>Support Vector Machine</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1.00</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1.00</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1.00</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1.00</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0.97</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0.98</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1.00</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a:effectLst/>
                        </a:rPr>
                        <a:t>0.99</a:t>
                      </a:r>
                      <a:endParaRPr lang="en-US"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Aft>
                          <a:spcPts val="1000"/>
                        </a:spcAft>
                      </a:pPr>
                      <a:r>
                        <a:rPr lang="en-US" sz="1100" dirty="0">
                          <a:effectLst/>
                        </a:rPr>
                        <a:t>1.00</a:t>
                      </a:r>
                      <a:endParaRPr lang="en-US" sz="11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985738549"/>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230428" y="112589"/>
            <a:ext cx="14059150" cy="987430"/>
          </a:xfrm>
          <a:prstGeom prst="rect">
            <a:avLst/>
          </a:prstGeom>
          <a:noFill/>
          <a:ln/>
        </p:spPr>
        <p:txBody>
          <a:bodyPr wrap="square" lIns="0" tIns="0" rIns="0" bIns="0" rtlCol="0" anchor="t"/>
          <a:lstStyle/>
          <a:p>
            <a:pPr marL="0" indent="0">
              <a:lnSpc>
                <a:spcPts val="4450"/>
              </a:lnSpc>
              <a:buNone/>
            </a:pPr>
            <a:r>
              <a:rPr lang="en-US" sz="3550" dirty="0">
                <a:solidFill>
                  <a:srgbClr val="F5F0F0"/>
                </a:solidFill>
                <a:latin typeface="Merriweather" pitchFamily="34" charset="0"/>
                <a:ea typeface="Merriweather" pitchFamily="34" charset="-122"/>
                <a:cs typeface="Merriweather" pitchFamily="34" charset="-120"/>
              </a:rPr>
              <a:t>Deploying the Predictive Maintenance Model and Final Output:</a:t>
            </a:r>
            <a:endParaRPr lang="en-US" sz="3550" dirty="0"/>
          </a:p>
        </p:txBody>
      </p:sp>
      <p:sp>
        <p:nvSpPr>
          <p:cNvPr id="6" name="Text 2"/>
          <p:cNvSpPr/>
          <p:nvPr/>
        </p:nvSpPr>
        <p:spPr>
          <a:xfrm>
            <a:off x="1243062" y="3018464"/>
            <a:ext cx="6687979" cy="581978"/>
          </a:xfrm>
          <a:prstGeom prst="rect">
            <a:avLst/>
          </a:prstGeom>
          <a:noFill/>
          <a:ln/>
        </p:spPr>
        <p:txBody>
          <a:bodyPr wrap="square" lIns="0" tIns="0" rIns="0" bIns="0" rtlCol="0" anchor="t"/>
          <a:lstStyle/>
          <a:p>
            <a:pPr marL="0" indent="0" algn="l">
              <a:lnSpc>
                <a:spcPts val="2250"/>
              </a:lnSpc>
              <a:buNone/>
            </a:pPr>
            <a:endParaRPr lang="en-US" sz="1400" dirty="0"/>
          </a:p>
        </p:txBody>
      </p:sp>
      <p:sp>
        <p:nvSpPr>
          <p:cNvPr id="9" name="Text 4"/>
          <p:cNvSpPr/>
          <p:nvPr/>
        </p:nvSpPr>
        <p:spPr>
          <a:xfrm>
            <a:off x="2262544" y="3855955"/>
            <a:ext cx="6687979" cy="290989"/>
          </a:xfrm>
          <a:prstGeom prst="rect">
            <a:avLst/>
          </a:prstGeom>
          <a:noFill/>
          <a:ln/>
        </p:spPr>
        <p:txBody>
          <a:bodyPr wrap="non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a:t>
            </a:r>
            <a:endParaRPr lang="en-US" sz="1400" dirty="0"/>
          </a:p>
        </p:txBody>
      </p:sp>
      <p:sp>
        <p:nvSpPr>
          <p:cNvPr id="12" name="Text 6"/>
          <p:cNvSpPr/>
          <p:nvPr/>
        </p:nvSpPr>
        <p:spPr>
          <a:xfrm>
            <a:off x="2262543" y="5341568"/>
            <a:ext cx="6687979" cy="290989"/>
          </a:xfrm>
          <a:prstGeom prst="rect">
            <a:avLst/>
          </a:prstGeom>
          <a:noFill/>
          <a:ln/>
        </p:spPr>
        <p:txBody>
          <a:bodyPr wrap="none" lIns="0" tIns="0" rIns="0" bIns="0" rtlCol="0" anchor="t"/>
          <a:lstStyle/>
          <a:p>
            <a:pPr marL="0" indent="0" algn="l">
              <a:lnSpc>
                <a:spcPts val="2250"/>
              </a:lnSpc>
              <a:buNone/>
            </a:pPr>
            <a:endParaRPr lang="en-US" sz="1400" dirty="0"/>
          </a:p>
        </p:txBody>
      </p:sp>
      <p:sp>
        <p:nvSpPr>
          <p:cNvPr id="15" name="Text 8"/>
          <p:cNvSpPr/>
          <p:nvPr/>
        </p:nvSpPr>
        <p:spPr>
          <a:xfrm>
            <a:off x="2262542" y="6838592"/>
            <a:ext cx="6687979" cy="290989"/>
          </a:xfrm>
          <a:prstGeom prst="rect">
            <a:avLst/>
          </a:prstGeom>
          <a:noFill/>
          <a:ln/>
        </p:spPr>
        <p:txBody>
          <a:bodyPr wrap="non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a:t>
            </a:r>
            <a:endParaRPr lang="en-US" sz="1400" dirty="0"/>
          </a:p>
        </p:txBody>
      </p:sp>
      <p:pic>
        <p:nvPicPr>
          <p:cNvPr id="17" name="Picture 16" descr="A computer screen with a black background&#10;&#10;Description automatically generated">
            <a:extLst>
              <a:ext uri="{FF2B5EF4-FFF2-40B4-BE49-F238E27FC236}">
                <a16:creationId xmlns:a16="http://schemas.microsoft.com/office/drawing/2014/main" id="{477C0920-73F6-2ED0-0C1D-EA6FFB582654}"/>
              </a:ext>
            </a:extLst>
          </p:cNvPr>
          <p:cNvPicPr>
            <a:picLocks noChangeAspect="1"/>
          </p:cNvPicPr>
          <p:nvPr/>
        </p:nvPicPr>
        <p:blipFill>
          <a:blip r:embed="rId3"/>
          <a:stretch>
            <a:fillRect/>
          </a:stretch>
        </p:blipFill>
        <p:spPr>
          <a:xfrm>
            <a:off x="0" y="1230284"/>
            <a:ext cx="14630401" cy="69993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computer&#10;&#10;Description automatically generated">
            <a:extLst>
              <a:ext uri="{FF2B5EF4-FFF2-40B4-BE49-F238E27FC236}">
                <a16:creationId xmlns:a16="http://schemas.microsoft.com/office/drawing/2014/main" id="{FE0A5D68-8CBE-B2D1-F796-A5B39C7B2B23}"/>
              </a:ext>
            </a:extLst>
          </p:cNvPr>
          <p:cNvPicPr>
            <a:picLocks noChangeAspect="1"/>
          </p:cNvPicPr>
          <p:nvPr/>
        </p:nvPicPr>
        <p:blipFill>
          <a:blip r:embed="rId2"/>
          <a:stretch>
            <a:fillRect/>
          </a:stretch>
        </p:blipFill>
        <p:spPr>
          <a:xfrm>
            <a:off x="-173736" y="219456"/>
            <a:ext cx="14804136" cy="7802689"/>
          </a:xfrm>
          <a:prstGeom prst="rect">
            <a:avLst/>
          </a:prstGeom>
        </p:spPr>
      </p:pic>
    </p:spTree>
    <p:extLst>
      <p:ext uri="{BB962C8B-B14F-4D97-AF65-F5344CB8AC3E}">
        <p14:creationId xmlns:p14="http://schemas.microsoft.com/office/powerpoint/2010/main" val="3843760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2599" y="623054"/>
            <a:ext cx="13045202" cy="1415653"/>
          </a:xfrm>
          <a:prstGeom prst="rect">
            <a:avLst/>
          </a:prstGeom>
          <a:noFill/>
          <a:ln/>
        </p:spPr>
        <p:txBody>
          <a:bodyPr wrap="square" lIns="0" tIns="0" rIns="0" bIns="0" rtlCol="0" anchor="t"/>
          <a:lstStyle/>
          <a:p>
            <a:pPr marL="0" indent="0">
              <a:lnSpc>
                <a:spcPts val="5550"/>
              </a:lnSpc>
              <a:buNone/>
            </a:pPr>
            <a:r>
              <a:rPr lang="en-US" sz="4450" dirty="0">
                <a:solidFill>
                  <a:srgbClr val="F5F0F0"/>
                </a:solidFill>
                <a:latin typeface="Merriweather" pitchFamily="34" charset="0"/>
                <a:ea typeface="Merriweather" pitchFamily="34" charset="-122"/>
                <a:cs typeface="Merriweather" pitchFamily="34" charset="-120"/>
              </a:rPr>
              <a:t>Case Studies: Successful Predictive Maintenance Deployments</a:t>
            </a:r>
            <a:endParaRPr lang="en-US" sz="4450" dirty="0"/>
          </a:p>
        </p:txBody>
      </p:sp>
      <p:pic>
        <p:nvPicPr>
          <p:cNvPr id="3" name="Image 0" descr="preencoded.png"/>
          <p:cNvPicPr>
            <a:picLocks noChangeAspect="1"/>
          </p:cNvPicPr>
          <p:nvPr/>
        </p:nvPicPr>
        <p:blipFill>
          <a:blip r:embed="rId3"/>
          <a:stretch>
            <a:fillRect/>
          </a:stretch>
        </p:blipFill>
        <p:spPr>
          <a:xfrm>
            <a:off x="2977634" y="2491621"/>
            <a:ext cx="2152412" cy="1667232"/>
          </a:xfrm>
          <a:prstGeom prst="rect">
            <a:avLst/>
          </a:prstGeom>
        </p:spPr>
      </p:pic>
      <p:sp>
        <p:nvSpPr>
          <p:cNvPr id="4" name="Text 1"/>
          <p:cNvSpPr/>
          <p:nvPr/>
        </p:nvSpPr>
        <p:spPr>
          <a:xfrm>
            <a:off x="3991451" y="3314819"/>
            <a:ext cx="124539" cy="452914"/>
          </a:xfrm>
          <a:prstGeom prst="rect">
            <a:avLst/>
          </a:prstGeom>
          <a:noFill/>
          <a:ln/>
        </p:spPr>
        <p:txBody>
          <a:bodyPr wrap="none" lIns="0" tIns="0" rIns="0" bIns="0" rtlCol="0" anchor="t"/>
          <a:lstStyle/>
          <a:p>
            <a:pPr marL="0" indent="0" algn="ctr">
              <a:lnSpc>
                <a:spcPts val="3550"/>
              </a:lnSpc>
              <a:buNone/>
            </a:pPr>
            <a:r>
              <a:rPr lang="en-US" sz="2200" dirty="0">
                <a:solidFill>
                  <a:srgbClr val="E2E6E9"/>
                </a:solidFill>
                <a:latin typeface="Merriweather" pitchFamily="34" charset="0"/>
                <a:ea typeface="Merriweather" pitchFamily="34" charset="-122"/>
                <a:cs typeface="Merriweather" pitchFamily="34" charset="-120"/>
              </a:rPr>
              <a:t>1</a:t>
            </a:r>
            <a:endParaRPr lang="en-US" sz="2200" dirty="0"/>
          </a:p>
        </p:txBody>
      </p:sp>
      <p:sp>
        <p:nvSpPr>
          <p:cNvPr id="5" name="Text 2"/>
          <p:cNvSpPr/>
          <p:nvPr/>
        </p:nvSpPr>
        <p:spPr>
          <a:xfrm>
            <a:off x="5356503" y="2899172"/>
            <a:ext cx="2831068" cy="353854"/>
          </a:xfrm>
          <a:prstGeom prst="rect">
            <a:avLst/>
          </a:prstGeom>
          <a:noFill/>
          <a:ln/>
        </p:spPr>
        <p:txBody>
          <a:bodyPr wrap="none" lIns="0" tIns="0" rIns="0" bIns="0" rtlCol="0" anchor="t"/>
          <a:lstStyle/>
          <a:p>
            <a:pPr marL="0" indent="0" algn="l">
              <a:lnSpc>
                <a:spcPts val="2750"/>
              </a:lnSpc>
              <a:buNone/>
            </a:pPr>
            <a:r>
              <a:rPr lang="en-US" sz="2200" dirty="0">
                <a:solidFill>
                  <a:srgbClr val="E2E6E9"/>
                </a:solidFill>
                <a:latin typeface="Merriweather" pitchFamily="34" charset="0"/>
                <a:ea typeface="Merriweather" pitchFamily="34" charset="-122"/>
                <a:cs typeface="Merriweather" pitchFamily="34" charset="-120"/>
              </a:rPr>
              <a:t>Manufacturing</a:t>
            </a:r>
            <a:endParaRPr lang="en-US" sz="2200" dirty="0"/>
          </a:p>
        </p:txBody>
      </p:sp>
      <p:sp>
        <p:nvSpPr>
          <p:cNvPr id="6" name="Text 3"/>
          <p:cNvSpPr/>
          <p:nvPr/>
        </p:nvSpPr>
        <p:spPr>
          <a:xfrm>
            <a:off x="5356503" y="3388876"/>
            <a:ext cx="7303532" cy="362307"/>
          </a:xfrm>
          <a:prstGeom prst="rect">
            <a:avLst/>
          </a:prstGeom>
          <a:noFill/>
          <a:ln/>
        </p:spPr>
        <p:txBody>
          <a:bodyPr wrap="none" lIns="0" tIns="0" rIns="0" bIns="0" rtlCol="0" anchor="t"/>
          <a:lstStyle/>
          <a:p>
            <a:pPr marL="0" indent="0" algn="l">
              <a:lnSpc>
                <a:spcPts val="2850"/>
              </a:lnSpc>
              <a:buNone/>
            </a:pPr>
            <a:r>
              <a:rPr lang="en-US" sz="1750" dirty="0">
                <a:solidFill>
                  <a:srgbClr val="E2E6E9"/>
                </a:solidFill>
                <a:latin typeface="Merriweather" pitchFamily="34" charset="0"/>
                <a:ea typeface="Merriweather" pitchFamily="34" charset="-122"/>
                <a:cs typeface="Merriweather" pitchFamily="34" charset="-120"/>
              </a:rPr>
              <a:t>Predicting machine breakdowns and optimizing production lines.</a:t>
            </a:r>
            <a:endParaRPr lang="en-US" sz="1750" dirty="0"/>
          </a:p>
        </p:txBody>
      </p:sp>
      <p:sp>
        <p:nvSpPr>
          <p:cNvPr id="7" name="Shape 4"/>
          <p:cNvSpPr/>
          <p:nvPr/>
        </p:nvSpPr>
        <p:spPr>
          <a:xfrm>
            <a:off x="5186601" y="4171831"/>
            <a:ext cx="8594646" cy="15240"/>
          </a:xfrm>
          <a:prstGeom prst="roundRect">
            <a:avLst>
              <a:gd name="adj" fmla="val 624186"/>
            </a:avLst>
          </a:prstGeom>
          <a:solidFill>
            <a:srgbClr val="194A99"/>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1901428" y="4215408"/>
            <a:ext cx="4304824" cy="1667232"/>
          </a:xfrm>
          <a:prstGeom prst="rect">
            <a:avLst/>
          </a:prstGeom>
        </p:spPr>
      </p:pic>
      <p:sp>
        <p:nvSpPr>
          <p:cNvPr id="9" name="Text 5"/>
          <p:cNvSpPr/>
          <p:nvPr/>
        </p:nvSpPr>
        <p:spPr>
          <a:xfrm>
            <a:off x="3969187" y="4822508"/>
            <a:ext cx="169307" cy="452914"/>
          </a:xfrm>
          <a:prstGeom prst="rect">
            <a:avLst/>
          </a:prstGeom>
          <a:noFill/>
          <a:ln/>
        </p:spPr>
        <p:txBody>
          <a:bodyPr wrap="none" lIns="0" tIns="0" rIns="0" bIns="0" rtlCol="0" anchor="t"/>
          <a:lstStyle/>
          <a:p>
            <a:pPr marL="0" indent="0" algn="ctr">
              <a:lnSpc>
                <a:spcPts val="3550"/>
              </a:lnSpc>
              <a:buNone/>
            </a:pPr>
            <a:r>
              <a:rPr lang="en-US" sz="2200" dirty="0">
                <a:solidFill>
                  <a:srgbClr val="E2E6E9"/>
                </a:solidFill>
                <a:latin typeface="Merriweather" pitchFamily="34" charset="0"/>
                <a:ea typeface="Merriweather" pitchFamily="34" charset="-122"/>
                <a:cs typeface="Merriweather" pitchFamily="34" charset="-120"/>
              </a:rPr>
              <a:t>2</a:t>
            </a:r>
            <a:endParaRPr lang="en-US" sz="2200" dirty="0"/>
          </a:p>
        </p:txBody>
      </p:sp>
      <p:sp>
        <p:nvSpPr>
          <p:cNvPr id="10" name="Text 6"/>
          <p:cNvSpPr/>
          <p:nvPr/>
        </p:nvSpPr>
        <p:spPr>
          <a:xfrm>
            <a:off x="6432709" y="4622959"/>
            <a:ext cx="2831068" cy="353854"/>
          </a:xfrm>
          <a:prstGeom prst="rect">
            <a:avLst/>
          </a:prstGeom>
          <a:noFill/>
          <a:ln/>
        </p:spPr>
        <p:txBody>
          <a:bodyPr wrap="none" lIns="0" tIns="0" rIns="0" bIns="0" rtlCol="0" anchor="t"/>
          <a:lstStyle/>
          <a:p>
            <a:pPr marL="0" indent="0" algn="l">
              <a:lnSpc>
                <a:spcPts val="2750"/>
              </a:lnSpc>
              <a:buNone/>
            </a:pPr>
            <a:r>
              <a:rPr lang="en-US" sz="2200" dirty="0">
                <a:solidFill>
                  <a:srgbClr val="E2E6E9"/>
                </a:solidFill>
                <a:latin typeface="Merriweather" pitchFamily="34" charset="0"/>
                <a:ea typeface="Merriweather" pitchFamily="34" charset="-122"/>
                <a:cs typeface="Merriweather" pitchFamily="34" charset="-120"/>
              </a:rPr>
              <a:t>Energy</a:t>
            </a:r>
            <a:endParaRPr lang="en-US" sz="2200" dirty="0"/>
          </a:p>
        </p:txBody>
      </p:sp>
      <p:sp>
        <p:nvSpPr>
          <p:cNvPr id="11" name="Text 7"/>
          <p:cNvSpPr/>
          <p:nvPr/>
        </p:nvSpPr>
        <p:spPr>
          <a:xfrm>
            <a:off x="6432709" y="5112663"/>
            <a:ext cx="6495931" cy="362307"/>
          </a:xfrm>
          <a:prstGeom prst="rect">
            <a:avLst/>
          </a:prstGeom>
          <a:noFill/>
          <a:ln/>
        </p:spPr>
        <p:txBody>
          <a:bodyPr wrap="none" lIns="0" tIns="0" rIns="0" bIns="0" rtlCol="0" anchor="t"/>
          <a:lstStyle/>
          <a:p>
            <a:pPr marL="0" indent="0" algn="l">
              <a:lnSpc>
                <a:spcPts val="2850"/>
              </a:lnSpc>
              <a:buNone/>
            </a:pPr>
            <a:r>
              <a:rPr lang="en-US" sz="1750" dirty="0">
                <a:solidFill>
                  <a:srgbClr val="E2E6E9"/>
                </a:solidFill>
                <a:latin typeface="Merriweather" pitchFamily="34" charset="0"/>
                <a:ea typeface="Merriweather" pitchFamily="34" charset="-122"/>
                <a:cs typeface="Merriweather" pitchFamily="34" charset="-120"/>
              </a:rPr>
              <a:t>Monitoring turbines and wind farms for potential failures.</a:t>
            </a:r>
            <a:endParaRPr lang="en-US" sz="1750" dirty="0"/>
          </a:p>
        </p:txBody>
      </p:sp>
      <p:sp>
        <p:nvSpPr>
          <p:cNvPr id="12" name="Shape 8"/>
          <p:cNvSpPr/>
          <p:nvPr/>
        </p:nvSpPr>
        <p:spPr>
          <a:xfrm>
            <a:off x="6262807" y="5895618"/>
            <a:ext cx="7518440" cy="15240"/>
          </a:xfrm>
          <a:prstGeom prst="roundRect">
            <a:avLst>
              <a:gd name="adj" fmla="val 624186"/>
            </a:avLst>
          </a:prstGeom>
          <a:solidFill>
            <a:srgbClr val="194A99"/>
          </a:solidFill>
          <a:ln/>
        </p:spPr>
        <p:txBody>
          <a:bodyPr/>
          <a:lstStyle/>
          <a:p>
            <a:endParaRPr lang="en-US"/>
          </a:p>
        </p:txBody>
      </p:sp>
      <p:pic>
        <p:nvPicPr>
          <p:cNvPr id="13" name="Image 2" descr="preencoded.png"/>
          <p:cNvPicPr>
            <a:picLocks noChangeAspect="1"/>
          </p:cNvPicPr>
          <p:nvPr/>
        </p:nvPicPr>
        <p:blipFill>
          <a:blip r:embed="rId5"/>
          <a:stretch>
            <a:fillRect/>
          </a:stretch>
        </p:blipFill>
        <p:spPr>
          <a:xfrm>
            <a:off x="825103" y="5939195"/>
            <a:ext cx="6457355" cy="1667232"/>
          </a:xfrm>
          <a:prstGeom prst="rect">
            <a:avLst/>
          </a:prstGeom>
        </p:spPr>
      </p:pic>
      <p:sp>
        <p:nvSpPr>
          <p:cNvPr id="14" name="Text 9"/>
          <p:cNvSpPr/>
          <p:nvPr/>
        </p:nvSpPr>
        <p:spPr>
          <a:xfrm>
            <a:off x="3974425" y="6546294"/>
            <a:ext cx="158591" cy="452914"/>
          </a:xfrm>
          <a:prstGeom prst="rect">
            <a:avLst/>
          </a:prstGeom>
          <a:noFill/>
          <a:ln/>
        </p:spPr>
        <p:txBody>
          <a:bodyPr wrap="none" lIns="0" tIns="0" rIns="0" bIns="0" rtlCol="0" anchor="t"/>
          <a:lstStyle/>
          <a:p>
            <a:pPr marL="0" indent="0" algn="ctr">
              <a:lnSpc>
                <a:spcPts val="3550"/>
              </a:lnSpc>
              <a:buNone/>
            </a:pPr>
            <a:r>
              <a:rPr lang="en-US" sz="2200" dirty="0">
                <a:solidFill>
                  <a:srgbClr val="E2E6E9"/>
                </a:solidFill>
                <a:latin typeface="Merriweather" pitchFamily="34" charset="0"/>
                <a:ea typeface="Merriweather" pitchFamily="34" charset="-122"/>
                <a:cs typeface="Merriweather" pitchFamily="34" charset="-120"/>
              </a:rPr>
              <a:t>3</a:t>
            </a:r>
            <a:endParaRPr lang="en-US" sz="2200" dirty="0"/>
          </a:p>
        </p:txBody>
      </p:sp>
      <p:sp>
        <p:nvSpPr>
          <p:cNvPr id="15" name="Text 10"/>
          <p:cNvSpPr/>
          <p:nvPr/>
        </p:nvSpPr>
        <p:spPr>
          <a:xfrm>
            <a:off x="7508915" y="6165652"/>
            <a:ext cx="2831068" cy="353854"/>
          </a:xfrm>
          <a:prstGeom prst="rect">
            <a:avLst/>
          </a:prstGeom>
          <a:noFill/>
          <a:ln/>
        </p:spPr>
        <p:txBody>
          <a:bodyPr wrap="none" lIns="0" tIns="0" rIns="0" bIns="0" rtlCol="0" anchor="t"/>
          <a:lstStyle/>
          <a:p>
            <a:pPr marL="0" indent="0" algn="l">
              <a:lnSpc>
                <a:spcPts val="2750"/>
              </a:lnSpc>
              <a:buNone/>
            </a:pPr>
            <a:r>
              <a:rPr lang="en-US" sz="2200" dirty="0">
                <a:solidFill>
                  <a:srgbClr val="E2E6E9"/>
                </a:solidFill>
                <a:latin typeface="Merriweather" pitchFamily="34" charset="0"/>
                <a:ea typeface="Merriweather" pitchFamily="34" charset="-122"/>
                <a:cs typeface="Merriweather" pitchFamily="34" charset="-120"/>
              </a:rPr>
              <a:t>Transportation</a:t>
            </a:r>
            <a:endParaRPr lang="en-US" sz="2200" dirty="0"/>
          </a:p>
        </p:txBody>
      </p:sp>
      <p:sp>
        <p:nvSpPr>
          <p:cNvPr id="16" name="Text 11"/>
          <p:cNvSpPr/>
          <p:nvPr/>
        </p:nvSpPr>
        <p:spPr>
          <a:xfrm>
            <a:off x="7508915" y="6655356"/>
            <a:ext cx="6102429" cy="724614"/>
          </a:xfrm>
          <a:prstGeom prst="rect">
            <a:avLst/>
          </a:prstGeom>
          <a:noFill/>
          <a:ln/>
        </p:spPr>
        <p:txBody>
          <a:bodyPr wrap="square" lIns="0" tIns="0" rIns="0" bIns="0" rtlCol="0" anchor="t"/>
          <a:lstStyle/>
          <a:p>
            <a:pPr marL="0" indent="0" algn="l">
              <a:lnSpc>
                <a:spcPts val="2850"/>
              </a:lnSpc>
              <a:buNone/>
            </a:pPr>
            <a:r>
              <a:rPr lang="en-US" sz="1750" dirty="0">
                <a:solidFill>
                  <a:srgbClr val="E2E6E9"/>
                </a:solidFill>
                <a:latin typeface="Merriweather" pitchFamily="34" charset="0"/>
                <a:ea typeface="Merriweather" pitchFamily="34" charset="-122"/>
                <a:cs typeface="Merriweather" pitchFamily="34" charset="-120"/>
              </a:rPr>
              <a:t>Predicting train derailments and optimizing maintenance schedules for vehicles.</a:t>
            </a:r>
            <a:endParaRPr lang="en-US" sz="1750" dirty="0"/>
          </a:p>
        </p:txBody>
      </p:sp>
      <p:sp>
        <p:nvSpPr>
          <p:cNvPr id="17" name="Rectangle 16">
            <a:extLst>
              <a:ext uri="{FF2B5EF4-FFF2-40B4-BE49-F238E27FC236}">
                <a16:creationId xmlns:a16="http://schemas.microsoft.com/office/drawing/2014/main" id="{7DB89126-31CB-9B8E-8AD3-905EFC374FE3}"/>
              </a:ext>
            </a:extLst>
          </p:cNvPr>
          <p:cNvSpPr/>
          <p:nvPr/>
        </p:nvSpPr>
        <p:spPr>
          <a:xfrm>
            <a:off x="12865992" y="7640374"/>
            <a:ext cx="1690488" cy="48409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80000"/>
            </a:srgbClr>
          </a:solidFill>
          <a:ln/>
        </p:spPr>
        <p:txBody>
          <a:bodyPr/>
          <a:lstStyle/>
          <a:p>
            <a:endParaRPr lang="en-US"/>
          </a:p>
        </p:txBody>
      </p:sp>
      <p:sp>
        <p:nvSpPr>
          <p:cNvPr id="4" name="Text 1"/>
          <p:cNvSpPr/>
          <p:nvPr/>
        </p:nvSpPr>
        <p:spPr>
          <a:xfrm>
            <a:off x="863798" y="882253"/>
            <a:ext cx="12902803" cy="1542574"/>
          </a:xfrm>
          <a:prstGeom prst="rect">
            <a:avLst/>
          </a:prstGeom>
          <a:noFill/>
          <a:ln/>
        </p:spPr>
        <p:txBody>
          <a:bodyPr wrap="squar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The Future of Predictive Maintenance: Trends and Innovations</a:t>
            </a:r>
            <a:endParaRPr lang="en-US" sz="4850" dirty="0"/>
          </a:p>
        </p:txBody>
      </p:sp>
      <p:sp>
        <p:nvSpPr>
          <p:cNvPr id="5" name="Text 2"/>
          <p:cNvSpPr/>
          <p:nvPr/>
        </p:nvSpPr>
        <p:spPr>
          <a:xfrm>
            <a:off x="863798" y="2794992"/>
            <a:ext cx="12902803" cy="394811"/>
          </a:xfrm>
          <a:prstGeom prst="rect">
            <a:avLst/>
          </a:prstGeom>
          <a:noFill/>
          <a:ln/>
        </p:spPr>
        <p:txBody>
          <a:bodyPr wrap="none" lIns="0" tIns="0" rIns="0" bIns="0" rtlCol="0" anchor="t"/>
          <a:lstStyle/>
          <a:p>
            <a:pPr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Artificial Intelligence (AI)</a:t>
            </a:r>
            <a:endParaRPr lang="en-US" sz="1900" dirty="0"/>
          </a:p>
        </p:txBody>
      </p:sp>
      <p:sp>
        <p:nvSpPr>
          <p:cNvPr id="6" name="Text 3"/>
          <p:cNvSpPr/>
          <p:nvPr/>
        </p:nvSpPr>
        <p:spPr>
          <a:xfrm>
            <a:off x="863798" y="3276124"/>
            <a:ext cx="12902803" cy="394811"/>
          </a:xfrm>
          <a:prstGeom prst="rect">
            <a:avLst/>
          </a:prstGeom>
          <a:noFill/>
          <a:ln/>
        </p:spPr>
        <p:txBody>
          <a:bodyPr wrap="none" lIns="0" tIns="0" rIns="0" bIns="0" rtlCol="0" anchor="t"/>
          <a:lstStyle/>
          <a:p>
            <a:pPr marL="685800" lvl="1" indent="-342900">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AI will improve failure prediction and anomaly detection using deep learning and Digital Twins.</a:t>
            </a:r>
            <a:endParaRPr lang="en-US" sz="1900" dirty="0"/>
          </a:p>
        </p:txBody>
      </p:sp>
      <p:sp>
        <p:nvSpPr>
          <p:cNvPr id="7" name="Text 4"/>
          <p:cNvSpPr/>
          <p:nvPr/>
        </p:nvSpPr>
        <p:spPr>
          <a:xfrm>
            <a:off x="863798" y="3757255"/>
            <a:ext cx="12902803" cy="394811"/>
          </a:xfrm>
          <a:prstGeom prst="rect">
            <a:avLst/>
          </a:prstGeom>
          <a:noFill/>
          <a:ln/>
        </p:spPr>
        <p:txBody>
          <a:bodyPr wrap="none" lIns="0" tIns="0" rIns="0" bIns="0" rtlCol="0" anchor="t"/>
          <a:lstStyle/>
          <a:p>
            <a:pPr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Internet of Things (IoT)</a:t>
            </a:r>
            <a:endParaRPr lang="en-US" sz="1900" dirty="0"/>
          </a:p>
        </p:txBody>
      </p:sp>
      <p:sp>
        <p:nvSpPr>
          <p:cNvPr id="8" name="Text 5"/>
          <p:cNvSpPr/>
          <p:nvPr/>
        </p:nvSpPr>
        <p:spPr>
          <a:xfrm>
            <a:off x="863798" y="4238387"/>
            <a:ext cx="12902803" cy="789622"/>
          </a:xfrm>
          <a:prstGeom prst="rect">
            <a:avLst/>
          </a:prstGeom>
          <a:noFill/>
          <a:ln/>
        </p:spPr>
        <p:txBody>
          <a:bodyPr wrap="square" lIns="0" tIns="0" rIns="0" bIns="0" rtlCol="0" anchor="t"/>
          <a:lstStyle/>
          <a:p>
            <a:pPr marL="685800" lvl="1" indent="-342900">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More sensors and edge computing will improve data collection and real-time monitoring, leading to faster responses and less downtime.</a:t>
            </a:r>
            <a:endParaRPr lang="en-US" sz="1900" dirty="0"/>
          </a:p>
        </p:txBody>
      </p:sp>
      <p:sp>
        <p:nvSpPr>
          <p:cNvPr id="9" name="Text 6"/>
          <p:cNvSpPr/>
          <p:nvPr/>
        </p:nvSpPr>
        <p:spPr>
          <a:xfrm>
            <a:off x="863798" y="5114330"/>
            <a:ext cx="12902803" cy="394811"/>
          </a:xfrm>
          <a:prstGeom prst="rect">
            <a:avLst/>
          </a:prstGeom>
          <a:noFill/>
          <a:ln/>
        </p:spPr>
        <p:txBody>
          <a:bodyPr wrap="none" lIns="0" tIns="0" rIns="0" bIns="0" rtlCol="0" anchor="t"/>
          <a:lstStyle/>
          <a:p>
            <a:pPr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Advanced Predictive Analytics</a:t>
            </a:r>
            <a:endParaRPr lang="en-US" sz="1900" dirty="0"/>
          </a:p>
        </p:txBody>
      </p:sp>
      <p:sp>
        <p:nvSpPr>
          <p:cNvPr id="10" name="Text 7"/>
          <p:cNvSpPr/>
          <p:nvPr/>
        </p:nvSpPr>
        <p:spPr>
          <a:xfrm>
            <a:off x="863798" y="5595461"/>
            <a:ext cx="12902803" cy="789622"/>
          </a:xfrm>
          <a:prstGeom prst="rect">
            <a:avLst/>
          </a:prstGeom>
          <a:noFill/>
          <a:ln/>
        </p:spPr>
        <p:txBody>
          <a:bodyPr wrap="square" lIns="0" tIns="0" rIns="0" bIns="0" rtlCol="0" anchor="t"/>
          <a:lstStyle/>
          <a:p>
            <a:pPr marL="685800" lvl="1" indent="-342900">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Predictive models will be more accurate by using extra data like weather and operator actions. Explainable AI will make the predictions easier to trust.</a:t>
            </a:r>
            <a:endParaRPr lang="en-US" sz="1900" dirty="0"/>
          </a:p>
        </p:txBody>
      </p:sp>
      <p:sp>
        <p:nvSpPr>
          <p:cNvPr id="11" name="Text 8"/>
          <p:cNvSpPr/>
          <p:nvPr/>
        </p:nvSpPr>
        <p:spPr>
          <a:xfrm>
            <a:off x="863798" y="6471404"/>
            <a:ext cx="12902803" cy="394811"/>
          </a:xfrm>
          <a:prstGeom prst="rect">
            <a:avLst/>
          </a:prstGeom>
          <a:noFill/>
          <a:ln/>
        </p:spPr>
        <p:txBody>
          <a:bodyPr wrap="none" lIns="0" tIns="0" rIns="0" bIns="0" rtlCol="0" anchor="t"/>
          <a:lstStyle/>
          <a:p>
            <a:pPr marL="342900" indent="-342900">
              <a:lnSpc>
                <a:spcPts val="3100"/>
              </a:lnSpc>
              <a:buSzPct val="100000"/>
              <a:buChar char="•"/>
            </a:pPr>
            <a:r>
              <a:rPr lang="en-US" sz="1900" b="1" dirty="0">
                <a:solidFill>
                  <a:srgbClr val="E2E6E9"/>
                </a:solidFill>
                <a:latin typeface="Merriweather" pitchFamily="34" charset="0"/>
                <a:ea typeface="Merriweather" pitchFamily="34" charset="-122"/>
                <a:cs typeface="Merriweather" pitchFamily="34" charset="-120"/>
              </a:rPr>
              <a:t>Digital Twins</a:t>
            </a:r>
            <a:endParaRPr lang="en-US" sz="1900" dirty="0"/>
          </a:p>
        </p:txBody>
      </p:sp>
      <p:sp>
        <p:nvSpPr>
          <p:cNvPr id="12" name="Text 9"/>
          <p:cNvSpPr/>
          <p:nvPr/>
        </p:nvSpPr>
        <p:spPr>
          <a:xfrm>
            <a:off x="863798" y="6952536"/>
            <a:ext cx="12902803" cy="394811"/>
          </a:xfrm>
          <a:prstGeom prst="rect">
            <a:avLst/>
          </a:prstGeom>
          <a:noFill/>
          <a:ln/>
        </p:spPr>
        <p:txBody>
          <a:bodyPr wrap="none" lIns="0" tIns="0" rIns="0" bIns="0" rtlCol="0" anchor="t"/>
          <a:lstStyle/>
          <a:p>
            <a:pPr marL="685800" lvl="1" indent="-342900">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Virtual models of equipment will help optimize maintenance and allow proact</a:t>
            </a:r>
            <a:endParaRPr lang="en-US" sz="1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80000"/>
            </a:srgbClr>
          </a:solidFill>
          <a:ln/>
        </p:spPr>
        <p:txBody>
          <a:bodyPr/>
          <a:lstStyle/>
          <a:p>
            <a:endParaRPr lang="en-US"/>
          </a:p>
        </p:txBody>
      </p:sp>
      <p:sp>
        <p:nvSpPr>
          <p:cNvPr id="4" name="Text 1"/>
          <p:cNvSpPr/>
          <p:nvPr/>
        </p:nvSpPr>
        <p:spPr>
          <a:xfrm>
            <a:off x="863798" y="805101"/>
            <a:ext cx="6170771"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Faced challenges :</a:t>
            </a:r>
            <a:endParaRPr lang="en-US" sz="4850" dirty="0"/>
          </a:p>
        </p:txBody>
      </p:sp>
      <p:sp>
        <p:nvSpPr>
          <p:cNvPr id="5" name="Text 2"/>
          <p:cNvSpPr/>
          <p:nvPr/>
        </p:nvSpPr>
        <p:spPr>
          <a:xfrm>
            <a:off x="863798" y="1946553"/>
            <a:ext cx="12902803" cy="1184434"/>
          </a:xfrm>
          <a:prstGeom prst="rect">
            <a:avLst/>
          </a:prstGeom>
          <a:noFill/>
          <a:ln/>
        </p:spPr>
        <p:txBody>
          <a:bodyPr wrap="square" lIns="0" tIns="0" rIns="0" bIns="0" rtlCol="0" anchor="t"/>
          <a:lstStyle/>
          <a:p>
            <a:pPr marL="342900" indent="-342900">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One of the key challenges has been the complexity of the equipment and systems we're trying to monitor and predict failures for. These are highly sophisticated, interconnected systems that generate massive amounts of data.</a:t>
            </a:r>
            <a:endParaRPr lang="en-US" sz="1900" dirty="0"/>
          </a:p>
        </p:txBody>
      </p:sp>
      <p:sp>
        <p:nvSpPr>
          <p:cNvPr id="6" name="Text 3"/>
          <p:cNvSpPr/>
          <p:nvPr/>
        </p:nvSpPr>
        <p:spPr>
          <a:xfrm>
            <a:off x="863798" y="3217307"/>
            <a:ext cx="12902803" cy="789622"/>
          </a:xfrm>
          <a:prstGeom prst="rect">
            <a:avLst/>
          </a:prstGeom>
          <a:noFill/>
          <a:ln/>
        </p:spPr>
        <p:txBody>
          <a:bodyPr wrap="square" lIns="0" tIns="0" rIns="0" bIns="0" rtlCol="0" anchor="t"/>
          <a:lstStyle/>
          <a:p>
            <a:pPr marL="342900" indent="-342900">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Collecting, organizing, and making sense of all that data has been a major hurdle. We've had to develop advanced analytics and machine learning capabilities to extract meaningful insights.</a:t>
            </a:r>
            <a:endParaRPr lang="en-US" sz="1900" dirty="0"/>
          </a:p>
        </p:txBody>
      </p:sp>
      <p:sp>
        <p:nvSpPr>
          <p:cNvPr id="7" name="Text 4"/>
          <p:cNvSpPr/>
          <p:nvPr/>
        </p:nvSpPr>
        <p:spPr>
          <a:xfrm>
            <a:off x="863798" y="4093250"/>
            <a:ext cx="12902803" cy="1184434"/>
          </a:xfrm>
          <a:prstGeom prst="rect">
            <a:avLst/>
          </a:prstGeom>
          <a:noFill/>
          <a:ln/>
        </p:spPr>
        <p:txBody>
          <a:bodyPr wrap="square" lIns="0" tIns="0" rIns="0" bIns="0" rtlCol="0" anchor="t"/>
          <a:lstStyle/>
          <a:p>
            <a:pPr marL="342900" indent="-342900">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Another big challenge has been integrating the predictive maintenance system with our existing maintenance workflows and processes. Getting everyone on board and changing established practices has required a lot of change management.</a:t>
            </a:r>
            <a:endParaRPr lang="en-US" sz="1900" dirty="0"/>
          </a:p>
        </p:txBody>
      </p:sp>
      <p:sp>
        <p:nvSpPr>
          <p:cNvPr id="8" name="Text 5"/>
          <p:cNvSpPr/>
          <p:nvPr/>
        </p:nvSpPr>
        <p:spPr>
          <a:xfrm>
            <a:off x="863798" y="5364004"/>
            <a:ext cx="12902803" cy="789622"/>
          </a:xfrm>
          <a:prstGeom prst="rect">
            <a:avLst/>
          </a:prstGeom>
          <a:noFill/>
          <a:ln/>
        </p:spPr>
        <p:txBody>
          <a:bodyPr wrap="square" lIns="0" tIns="0" rIns="0" bIns="0" rtlCol="0" anchor="t"/>
          <a:lstStyle/>
          <a:p>
            <a:pPr marL="342900" indent="-342900">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Ensuring the accuracy and reliability of the failure predictions has also been critical. We've had to fine-tune the models and validate the results to build trust in the system.</a:t>
            </a:r>
            <a:endParaRPr lang="en-US" sz="1900" dirty="0"/>
          </a:p>
        </p:txBody>
      </p:sp>
      <p:sp>
        <p:nvSpPr>
          <p:cNvPr id="9" name="Text 6"/>
          <p:cNvSpPr/>
          <p:nvPr/>
        </p:nvSpPr>
        <p:spPr>
          <a:xfrm>
            <a:off x="863798" y="6239947"/>
            <a:ext cx="12902803" cy="1184434"/>
          </a:xfrm>
          <a:prstGeom prst="rect">
            <a:avLst/>
          </a:prstGeom>
          <a:noFill/>
          <a:ln/>
        </p:spPr>
        <p:txBody>
          <a:bodyPr wrap="square" lIns="0" tIns="0" rIns="0" bIns="0" rtlCol="0" anchor="t"/>
          <a:lstStyle/>
          <a:p>
            <a:pPr marL="342900" indent="-342900">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Finally, the costs and resource requirements for implementing and operating the predictive maintenance system have been substantial. Securing the necessary budget and staffing has been an ongoing challenge.</a:t>
            </a:r>
            <a:endParaRPr lang="en-US" sz="1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8552" y="839867"/>
            <a:ext cx="7546896" cy="456367"/>
          </a:xfrm>
          <a:prstGeom prst="rect">
            <a:avLst/>
          </a:prstGeom>
          <a:noFill/>
          <a:ln/>
        </p:spPr>
        <p:txBody>
          <a:bodyPr wrap="none" lIns="0" tIns="0" rIns="0" bIns="0" rtlCol="0" anchor="t"/>
          <a:lstStyle/>
          <a:p>
            <a:pPr marL="0" indent="0">
              <a:lnSpc>
                <a:spcPts val="3550"/>
              </a:lnSpc>
              <a:buNone/>
            </a:pPr>
            <a:r>
              <a:rPr lang="en-US" sz="2200" dirty="0">
                <a:solidFill>
                  <a:srgbClr val="E2E6E9"/>
                </a:solidFill>
                <a:latin typeface="Merriweather" pitchFamily="34" charset="0"/>
                <a:ea typeface="Merriweather" pitchFamily="34" charset="-122"/>
                <a:cs typeface="Merriweather" pitchFamily="34" charset="-120"/>
              </a:rPr>
              <a:t>Conclusion:</a:t>
            </a:r>
            <a:endParaRPr lang="en-US" sz="2200" dirty="0"/>
          </a:p>
        </p:txBody>
      </p:sp>
      <p:sp>
        <p:nvSpPr>
          <p:cNvPr id="4" name="Text 1"/>
          <p:cNvSpPr/>
          <p:nvPr/>
        </p:nvSpPr>
        <p:spPr>
          <a:xfrm>
            <a:off x="798552" y="1552932"/>
            <a:ext cx="7546896" cy="2190988"/>
          </a:xfrm>
          <a:prstGeom prst="rect">
            <a:avLst/>
          </a:prstGeom>
          <a:noFill/>
          <a:ln/>
        </p:spPr>
        <p:txBody>
          <a:bodyPr wrap="square" lIns="0" tIns="0" rIns="0" bIns="0" rtlCol="0" anchor="t"/>
          <a:lstStyle/>
          <a:p>
            <a:pPr marL="0" indent="0">
              <a:lnSpc>
                <a:spcPts val="2850"/>
              </a:lnSpc>
              <a:buNone/>
            </a:pPr>
            <a:r>
              <a:rPr lang="en-US" sz="1750" dirty="0">
                <a:solidFill>
                  <a:srgbClr val="E2E6E9"/>
                </a:solidFill>
                <a:latin typeface="Merriweather" pitchFamily="34" charset="0"/>
                <a:ea typeface="Merriweather" pitchFamily="34" charset="-122"/>
                <a:cs typeface="Merriweather" pitchFamily="34" charset="-120"/>
              </a:rPr>
              <a:t>The predictive maintenance project successfully demonstrated the potential of leveraging data science to enhance operational efficiency, reduce downtime, and optimize maintenance costs. By analyzing historical equipment data, identifying key features, and applying advanced machine learning models, we were able to predict equipment failures with a high degree of accuracy.</a:t>
            </a:r>
            <a:endParaRPr lang="en-US" sz="1750" dirty="0"/>
          </a:p>
        </p:txBody>
      </p:sp>
      <p:sp>
        <p:nvSpPr>
          <p:cNvPr id="5" name="Text 2"/>
          <p:cNvSpPr/>
          <p:nvPr/>
        </p:nvSpPr>
        <p:spPr>
          <a:xfrm>
            <a:off x="798552" y="4000619"/>
            <a:ext cx="7546896" cy="365165"/>
          </a:xfrm>
          <a:prstGeom prst="rect">
            <a:avLst/>
          </a:prstGeom>
          <a:noFill/>
          <a:ln/>
        </p:spPr>
        <p:txBody>
          <a:bodyPr wrap="none" lIns="0" tIns="0" rIns="0" bIns="0" rtlCol="0" anchor="t"/>
          <a:lstStyle/>
          <a:p>
            <a:pPr marL="0" indent="0">
              <a:lnSpc>
                <a:spcPts val="2850"/>
              </a:lnSpc>
              <a:buNone/>
            </a:pPr>
            <a:r>
              <a:rPr lang="en-US" sz="1750" dirty="0">
                <a:solidFill>
                  <a:srgbClr val="E2E6E9"/>
                </a:solidFill>
                <a:latin typeface="Merriweather" pitchFamily="34" charset="0"/>
                <a:ea typeface="Merriweather" pitchFamily="34" charset="-122"/>
                <a:cs typeface="Merriweather" pitchFamily="34" charset="-120"/>
              </a:rPr>
              <a:t>Key achievements include:</a:t>
            </a:r>
            <a:endParaRPr lang="en-US" sz="1750" dirty="0"/>
          </a:p>
        </p:txBody>
      </p:sp>
      <p:sp>
        <p:nvSpPr>
          <p:cNvPr id="6" name="Text 3"/>
          <p:cNvSpPr/>
          <p:nvPr/>
        </p:nvSpPr>
        <p:spPr>
          <a:xfrm>
            <a:off x="798552" y="4622483"/>
            <a:ext cx="7546896" cy="730329"/>
          </a:xfrm>
          <a:prstGeom prst="rect">
            <a:avLst/>
          </a:prstGeom>
          <a:noFill/>
          <a:ln/>
        </p:spPr>
        <p:txBody>
          <a:bodyPr wrap="square" lIns="0" tIns="0" rIns="0" bIns="0" rtlCol="0" anchor="t"/>
          <a:lstStyle/>
          <a:p>
            <a:pPr marL="342900" indent="-342900">
              <a:lnSpc>
                <a:spcPts val="2850"/>
              </a:lnSpc>
              <a:buSzPct val="100000"/>
              <a:buChar char="•"/>
            </a:pPr>
            <a:r>
              <a:rPr lang="en-US" sz="1750" b="1" dirty="0">
                <a:solidFill>
                  <a:srgbClr val="E2E6E9"/>
                </a:solidFill>
                <a:latin typeface="Merriweather" pitchFamily="34" charset="0"/>
                <a:ea typeface="Merriweather" pitchFamily="34" charset="-122"/>
                <a:cs typeface="Merriweather" pitchFamily="34" charset="-120"/>
              </a:rPr>
              <a:t>Failure Prediction:</a:t>
            </a:r>
            <a:r>
              <a:rPr lang="en-US" sz="1750" dirty="0">
                <a:solidFill>
                  <a:srgbClr val="E2E6E9"/>
                </a:solidFill>
                <a:latin typeface="Merriweather" pitchFamily="34" charset="0"/>
                <a:ea typeface="Merriweather" pitchFamily="34" charset="-122"/>
                <a:cs typeface="Merriweather" pitchFamily="34" charset="-120"/>
              </a:rPr>
              <a:t> Early detection of potential failures, enabling timely interventions.</a:t>
            </a:r>
            <a:endParaRPr lang="en-US" sz="1750" dirty="0"/>
          </a:p>
        </p:txBody>
      </p:sp>
      <p:sp>
        <p:nvSpPr>
          <p:cNvPr id="7" name="Text 4"/>
          <p:cNvSpPr/>
          <p:nvPr/>
        </p:nvSpPr>
        <p:spPr>
          <a:xfrm>
            <a:off x="798552" y="5432584"/>
            <a:ext cx="7546896" cy="730329"/>
          </a:xfrm>
          <a:prstGeom prst="rect">
            <a:avLst/>
          </a:prstGeom>
          <a:noFill/>
          <a:ln/>
        </p:spPr>
        <p:txBody>
          <a:bodyPr wrap="square" lIns="0" tIns="0" rIns="0" bIns="0" rtlCol="0" anchor="t"/>
          <a:lstStyle/>
          <a:p>
            <a:pPr marL="342900" indent="-342900">
              <a:lnSpc>
                <a:spcPts val="2850"/>
              </a:lnSpc>
              <a:buSzPct val="100000"/>
              <a:buChar char="•"/>
            </a:pPr>
            <a:r>
              <a:rPr lang="en-US" sz="1750" b="1" dirty="0">
                <a:solidFill>
                  <a:srgbClr val="E2E6E9"/>
                </a:solidFill>
                <a:latin typeface="Merriweather" pitchFamily="34" charset="0"/>
                <a:ea typeface="Merriweather" pitchFamily="34" charset="-122"/>
                <a:cs typeface="Merriweather" pitchFamily="34" charset="-120"/>
              </a:rPr>
              <a:t>Cost Optimization:</a:t>
            </a:r>
            <a:r>
              <a:rPr lang="en-US" sz="1750" dirty="0">
                <a:solidFill>
                  <a:srgbClr val="E2E6E9"/>
                </a:solidFill>
                <a:latin typeface="Merriweather" pitchFamily="34" charset="0"/>
                <a:ea typeface="Merriweather" pitchFamily="34" charset="-122"/>
                <a:cs typeface="Merriweather" pitchFamily="34" charset="-120"/>
              </a:rPr>
              <a:t> Reduction in maintenance costs by avoiding unnecessary repairs and unplanned downtimes.</a:t>
            </a:r>
            <a:endParaRPr lang="en-US" sz="1750" dirty="0"/>
          </a:p>
        </p:txBody>
      </p:sp>
      <p:sp>
        <p:nvSpPr>
          <p:cNvPr id="8" name="Text 5"/>
          <p:cNvSpPr/>
          <p:nvPr/>
        </p:nvSpPr>
        <p:spPr>
          <a:xfrm>
            <a:off x="798552" y="6242685"/>
            <a:ext cx="7546896" cy="730329"/>
          </a:xfrm>
          <a:prstGeom prst="rect">
            <a:avLst/>
          </a:prstGeom>
          <a:noFill/>
          <a:ln/>
        </p:spPr>
        <p:txBody>
          <a:bodyPr wrap="square" lIns="0" tIns="0" rIns="0" bIns="0" rtlCol="0" anchor="t"/>
          <a:lstStyle/>
          <a:p>
            <a:pPr marL="342900" indent="-342900">
              <a:lnSpc>
                <a:spcPts val="2850"/>
              </a:lnSpc>
              <a:buSzPct val="100000"/>
              <a:buChar char="•"/>
            </a:pPr>
            <a:r>
              <a:rPr lang="en-US" sz="1750" b="1" dirty="0">
                <a:solidFill>
                  <a:srgbClr val="E2E6E9"/>
                </a:solidFill>
                <a:latin typeface="Merriweather" pitchFamily="34" charset="0"/>
                <a:ea typeface="Merriweather" pitchFamily="34" charset="-122"/>
                <a:cs typeface="Merriweather" pitchFamily="34" charset="-120"/>
              </a:rPr>
              <a:t>Efficiency Improvements:</a:t>
            </a:r>
            <a:r>
              <a:rPr lang="en-US" sz="1750" dirty="0">
                <a:solidFill>
                  <a:srgbClr val="E2E6E9"/>
                </a:solidFill>
                <a:latin typeface="Merriweather" pitchFamily="34" charset="0"/>
                <a:ea typeface="Merriweather" pitchFamily="34" charset="-122"/>
                <a:cs typeface="Merriweather" pitchFamily="34" charset="-120"/>
              </a:rPr>
              <a:t> Enhanced operational efficiency and asset utiliz</a:t>
            </a:r>
            <a:endParaRPr lang="en-US" sz="1750" dirty="0"/>
          </a:p>
        </p:txBody>
      </p:sp>
      <p:sp>
        <p:nvSpPr>
          <p:cNvPr id="9" name="Text 6"/>
          <p:cNvSpPr/>
          <p:nvPr/>
        </p:nvSpPr>
        <p:spPr>
          <a:xfrm>
            <a:off x="798552" y="7229713"/>
            <a:ext cx="7546896" cy="365165"/>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665446"/>
            <a:ext cx="6170771"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Team:</a:t>
            </a:r>
            <a:endParaRPr lang="en-US" sz="4850" dirty="0"/>
          </a:p>
        </p:txBody>
      </p:sp>
      <p:sp>
        <p:nvSpPr>
          <p:cNvPr id="4" name="Text 1"/>
          <p:cNvSpPr/>
          <p:nvPr/>
        </p:nvSpPr>
        <p:spPr>
          <a:xfrm>
            <a:off x="863798" y="2806898"/>
            <a:ext cx="7416403" cy="394811"/>
          </a:xfrm>
          <a:prstGeom prst="rect">
            <a:avLst/>
          </a:prstGeom>
          <a:noFill/>
          <a:ln/>
        </p:spPr>
        <p:txBody>
          <a:bodyPr wrap="non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                       Sri Narasimha</a:t>
            </a:r>
            <a:endParaRPr lang="en-US" sz="1900" dirty="0"/>
          </a:p>
        </p:txBody>
      </p:sp>
      <p:sp>
        <p:nvSpPr>
          <p:cNvPr id="5" name="Text 2"/>
          <p:cNvSpPr/>
          <p:nvPr/>
        </p:nvSpPr>
        <p:spPr>
          <a:xfrm>
            <a:off x="863798" y="3479363"/>
            <a:ext cx="7416403" cy="394811"/>
          </a:xfrm>
          <a:prstGeom prst="rect">
            <a:avLst/>
          </a:prstGeom>
          <a:noFill/>
          <a:ln/>
        </p:spPr>
        <p:txBody>
          <a:bodyPr wrap="non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                       Hritik</a:t>
            </a:r>
            <a:endParaRPr lang="en-US" sz="1900" dirty="0"/>
          </a:p>
        </p:txBody>
      </p:sp>
      <p:sp>
        <p:nvSpPr>
          <p:cNvPr id="6" name="Text 3"/>
          <p:cNvSpPr/>
          <p:nvPr/>
        </p:nvSpPr>
        <p:spPr>
          <a:xfrm>
            <a:off x="863798" y="4151828"/>
            <a:ext cx="7416403" cy="394811"/>
          </a:xfrm>
          <a:prstGeom prst="rect">
            <a:avLst/>
          </a:prstGeom>
          <a:noFill/>
          <a:ln/>
        </p:spPr>
        <p:txBody>
          <a:bodyPr wrap="non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                        Mayuri Gangadhar</a:t>
            </a:r>
            <a:endParaRPr lang="en-US" sz="1900" dirty="0"/>
          </a:p>
        </p:txBody>
      </p:sp>
      <p:sp>
        <p:nvSpPr>
          <p:cNvPr id="7" name="Text 4"/>
          <p:cNvSpPr/>
          <p:nvPr/>
        </p:nvSpPr>
        <p:spPr>
          <a:xfrm>
            <a:off x="863798" y="4824293"/>
            <a:ext cx="7416403" cy="394811"/>
          </a:xfrm>
          <a:prstGeom prst="rect">
            <a:avLst/>
          </a:prstGeom>
          <a:noFill/>
          <a:ln/>
        </p:spPr>
        <p:txBody>
          <a:bodyPr wrap="non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                        Omkar</a:t>
            </a:r>
            <a:endParaRPr lang="en-US" sz="1900" dirty="0"/>
          </a:p>
        </p:txBody>
      </p:sp>
      <p:sp>
        <p:nvSpPr>
          <p:cNvPr id="8" name="Text 5"/>
          <p:cNvSpPr/>
          <p:nvPr/>
        </p:nvSpPr>
        <p:spPr>
          <a:xfrm>
            <a:off x="863798" y="5496758"/>
            <a:ext cx="7416403" cy="394811"/>
          </a:xfrm>
          <a:prstGeom prst="rect">
            <a:avLst/>
          </a:prstGeom>
          <a:noFill/>
          <a:ln/>
        </p:spPr>
        <p:txBody>
          <a:bodyPr wrap="non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                         Karnakar</a:t>
            </a:r>
            <a:endParaRPr lang="en-US" sz="1900" dirty="0"/>
          </a:p>
        </p:txBody>
      </p:sp>
      <p:sp>
        <p:nvSpPr>
          <p:cNvPr id="9" name="Text 6"/>
          <p:cNvSpPr/>
          <p:nvPr/>
        </p:nvSpPr>
        <p:spPr>
          <a:xfrm>
            <a:off x="863798" y="6169223"/>
            <a:ext cx="7416403" cy="394811"/>
          </a:xfrm>
          <a:prstGeom prst="rect">
            <a:avLst/>
          </a:prstGeom>
          <a:noFill/>
          <a:ln/>
        </p:spPr>
        <p:txBody>
          <a:bodyPr wrap="non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                         Teista</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80000"/>
            </a:srgbClr>
          </a:solidFill>
          <a:ln/>
        </p:spPr>
        <p:txBody>
          <a:bodyPr/>
          <a:lstStyle/>
          <a:p>
            <a:endParaRPr lang="en-US" dirty="0"/>
          </a:p>
        </p:txBody>
      </p:sp>
      <p:sp>
        <p:nvSpPr>
          <p:cNvPr id="4" name="Text 1"/>
          <p:cNvSpPr/>
          <p:nvPr/>
        </p:nvSpPr>
        <p:spPr>
          <a:xfrm>
            <a:off x="863798" y="2401253"/>
            <a:ext cx="9919930"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What is Predictive Maintenance?</a:t>
            </a:r>
            <a:endParaRPr lang="en-US" sz="4850" dirty="0"/>
          </a:p>
        </p:txBody>
      </p:sp>
      <p:sp>
        <p:nvSpPr>
          <p:cNvPr id="5" name="Text 2"/>
          <p:cNvSpPr/>
          <p:nvPr/>
        </p:nvSpPr>
        <p:spPr>
          <a:xfrm>
            <a:off x="863798" y="3789521"/>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Proactive Approach</a:t>
            </a:r>
            <a:endParaRPr lang="en-US" sz="2400" dirty="0"/>
          </a:p>
        </p:txBody>
      </p:sp>
      <p:sp>
        <p:nvSpPr>
          <p:cNvPr id="6" name="Text 3"/>
          <p:cNvSpPr/>
          <p:nvPr/>
        </p:nvSpPr>
        <p:spPr>
          <a:xfrm>
            <a:off x="863798" y="4421862"/>
            <a:ext cx="6150293" cy="1184434"/>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Predictive maintenance is a proactive approach to asset management that uses data and analytics to anticipate potential equipment failures.</a:t>
            </a:r>
            <a:endParaRPr lang="en-US" sz="1900" dirty="0"/>
          </a:p>
        </p:txBody>
      </p:sp>
      <p:sp>
        <p:nvSpPr>
          <p:cNvPr id="7" name="Text 4"/>
          <p:cNvSpPr/>
          <p:nvPr/>
        </p:nvSpPr>
        <p:spPr>
          <a:xfrm>
            <a:off x="7623929" y="3789521"/>
            <a:ext cx="3257669"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Data-Driven Insights</a:t>
            </a:r>
            <a:endParaRPr lang="en-US" sz="2400" dirty="0"/>
          </a:p>
        </p:txBody>
      </p:sp>
      <p:sp>
        <p:nvSpPr>
          <p:cNvPr id="8" name="Text 5"/>
          <p:cNvSpPr/>
          <p:nvPr/>
        </p:nvSpPr>
        <p:spPr>
          <a:xfrm>
            <a:off x="7623929" y="4421862"/>
            <a:ext cx="6150293" cy="1184434"/>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It leverages data collected from sensors, historical maintenance records, and other sources to identify patterns and predict future failures.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9737" y="1102876"/>
            <a:ext cx="7644527" cy="1338739"/>
          </a:xfrm>
          <a:prstGeom prst="rect">
            <a:avLst/>
          </a:prstGeom>
          <a:noFill/>
          <a:ln/>
        </p:spPr>
        <p:txBody>
          <a:bodyPr wrap="square" lIns="0" tIns="0" rIns="0" bIns="0" rtlCol="0" anchor="t"/>
          <a:lstStyle/>
          <a:p>
            <a:pPr marL="0" indent="0">
              <a:lnSpc>
                <a:spcPts val="5250"/>
              </a:lnSpc>
              <a:buNone/>
            </a:pPr>
            <a:r>
              <a:rPr lang="en-US" sz="4200" dirty="0">
                <a:solidFill>
                  <a:srgbClr val="F5F0F0"/>
                </a:solidFill>
                <a:latin typeface="Merriweather" pitchFamily="34" charset="0"/>
                <a:ea typeface="Merriweather" pitchFamily="34" charset="-122"/>
                <a:cs typeface="Merriweather" pitchFamily="34" charset="-120"/>
              </a:rPr>
              <a:t>The Importance of Predictive Maintenance</a:t>
            </a:r>
            <a:endParaRPr lang="en-US" sz="4200" dirty="0"/>
          </a:p>
        </p:txBody>
      </p:sp>
      <p:sp>
        <p:nvSpPr>
          <p:cNvPr id="4" name="Shape 1"/>
          <p:cNvSpPr/>
          <p:nvPr/>
        </p:nvSpPr>
        <p:spPr>
          <a:xfrm>
            <a:off x="749737" y="3003828"/>
            <a:ext cx="481965" cy="481965"/>
          </a:xfrm>
          <a:prstGeom prst="roundRect">
            <a:avLst>
              <a:gd name="adj" fmla="val 18667"/>
            </a:avLst>
          </a:prstGeom>
          <a:solidFill>
            <a:srgbClr val="003180"/>
          </a:solidFill>
          <a:ln w="7620">
            <a:solidFill>
              <a:srgbClr val="194A99"/>
            </a:solidFill>
            <a:prstDash val="solid"/>
          </a:ln>
        </p:spPr>
        <p:txBody>
          <a:bodyPr/>
          <a:lstStyle/>
          <a:p>
            <a:endParaRPr lang="en-US"/>
          </a:p>
        </p:txBody>
      </p:sp>
      <p:sp>
        <p:nvSpPr>
          <p:cNvPr id="5" name="Text 2"/>
          <p:cNvSpPr/>
          <p:nvPr/>
        </p:nvSpPr>
        <p:spPr>
          <a:xfrm>
            <a:off x="919996" y="3084076"/>
            <a:ext cx="141446" cy="321350"/>
          </a:xfrm>
          <a:prstGeom prst="rect">
            <a:avLst/>
          </a:prstGeom>
          <a:noFill/>
          <a:ln/>
        </p:spPr>
        <p:txBody>
          <a:bodyPr wrap="none" lIns="0" tIns="0" rIns="0" bIns="0" rtlCol="0" anchor="t"/>
          <a:lstStyle/>
          <a:p>
            <a:pPr marL="0" indent="0" algn="ctr">
              <a:lnSpc>
                <a:spcPts val="2500"/>
              </a:lnSpc>
              <a:buNone/>
            </a:pPr>
            <a:r>
              <a:rPr lang="en-US" sz="2500" dirty="0">
                <a:solidFill>
                  <a:srgbClr val="E2E6E9"/>
                </a:solidFill>
                <a:latin typeface="Merriweather" pitchFamily="34" charset="0"/>
                <a:ea typeface="Merriweather" pitchFamily="34" charset="-122"/>
                <a:cs typeface="Merriweather" pitchFamily="34" charset="-120"/>
              </a:rPr>
              <a:t>1</a:t>
            </a:r>
            <a:endParaRPr lang="en-US" sz="2500" dirty="0"/>
          </a:p>
        </p:txBody>
      </p:sp>
      <p:sp>
        <p:nvSpPr>
          <p:cNvPr id="6" name="Text 3"/>
          <p:cNvSpPr/>
          <p:nvPr/>
        </p:nvSpPr>
        <p:spPr>
          <a:xfrm>
            <a:off x="1445895" y="3003828"/>
            <a:ext cx="2677597" cy="334685"/>
          </a:xfrm>
          <a:prstGeom prst="rect">
            <a:avLst/>
          </a:prstGeom>
          <a:noFill/>
          <a:ln/>
        </p:spPr>
        <p:txBody>
          <a:bodyPr wrap="none" lIns="0" tIns="0" rIns="0" bIns="0" rtlCol="0" anchor="t"/>
          <a:lstStyle/>
          <a:p>
            <a:pPr marL="0" indent="0">
              <a:lnSpc>
                <a:spcPts val="2600"/>
              </a:lnSpc>
              <a:buNone/>
            </a:pPr>
            <a:r>
              <a:rPr lang="en-US" sz="2100" dirty="0">
                <a:solidFill>
                  <a:srgbClr val="E2E6E9"/>
                </a:solidFill>
                <a:latin typeface="Merriweather" pitchFamily="34" charset="0"/>
                <a:ea typeface="Merriweather" pitchFamily="34" charset="-122"/>
                <a:cs typeface="Merriweather" pitchFamily="34" charset="-120"/>
              </a:rPr>
              <a:t>Reduced Downtime</a:t>
            </a:r>
            <a:endParaRPr lang="en-US" sz="2100" dirty="0"/>
          </a:p>
        </p:txBody>
      </p:sp>
      <p:sp>
        <p:nvSpPr>
          <p:cNvPr id="7" name="Text 4"/>
          <p:cNvSpPr/>
          <p:nvPr/>
        </p:nvSpPr>
        <p:spPr>
          <a:xfrm>
            <a:off x="1445895" y="3466981"/>
            <a:ext cx="3019068" cy="2055971"/>
          </a:xfrm>
          <a:prstGeom prst="rect">
            <a:avLst/>
          </a:prstGeom>
          <a:noFill/>
          <a:ln/>
        </p:spPr>
        <p:txBody>
          <a:bodyPr wrap="square" lIns="0" tIns="0" rIns="0" bIns="0" rtlCol="0" anchor="t"/>
          <a:lstStyle/>
          <a:p>
            <a:pPr marL="0" indent="0">
              <a:lnSpc>
                <a:spcPts val="2650"/>
              </a:lnSpc>
              <a:buNone/>
            </a:pPr>
            <a:r>
              <a:rPr lang="en-US" sz="1650" dirty="0">
                <a:solidFill>
                  <a:srgbClr val="E2E6E9"/>
                </a:solidFill>
                <a:latin typeface="Merriweather" pitchFamily="34" charset="0"/>
                <a:ea typeface="Merriweather" pitchFamily="34" charset="-122"/>
                <a:cs typeface="Merriweather" pitchFamily="34" charset="-120"/>
              </a:rPr>
              <a:t>By predicting failures, predictive maintenance minimizes downtime, ensuring uninterrupted operations and maximum productivity.</a:t>
            </a:r>
            <a:endParaRPr lang="en-US" sz="1650" dirty="0"/>
          </a:p>
        </p:txBody>
      </p:sp>
      <p:sp>
        <p:nvSpPr>
          <p:cNvPr id="8" name="Shape 5"/>
          <p:cNvSpPr/>
          <p:nvPr/>
        </p:nvSpPr>
        <p:spPr>
          <a:xfrm>
            <a:off x="4679156" y="3003828"/>
            <a:ext cx="481965" cy="481965"/>
          </a:xfrm>
          <a:prstGeom prst="roundRect">
            <a:avLst>
              <a:gd name="adj" fmla="val 18667"/>
            </a:avLst>
          </a:prstGeom>
          <a:solidFill>
            <a:srgbClr val="003180"/>
          </a:solidFill>
          <a:ln w="7620">
            <a:solidFill>
              <a:srgbClr val="194A99"/>
            </a:solidFill>
            <a:prstDash val="solid"/>
          </a:ln>
        </p:spPr>
        <p:txBody>
          <a:bodyPr/>
          <a:lstStyle/>
          <a:p>
            <a:endParaRPr lang="en-US"/>
          </a:p>
        </p:txBody>
      </p:sp>
      <p:sp>
        <p:nvSpPr>
          <p:cNvPr id="9" name="Text 6"/>
          <p:cNvSpPr/>
          <p:nvPr/>
        </p:nvSpPr>
        <p:spPr>
          <a:xfrm>
            <a:off x="4824055" y="3084076"/>
            <a:ext cx="192167" cy="321350"/>
          </a:xfrm>
          <a:prstGeom prst="rect">
            <a:avLst/>
          </a:prstGeom>
          <a:noFill/>
          <a:ln/>
        </p:spPr>
        <p:txBody>
          <a:bodyPr wrap="none" lIns="0" tIns="0" rIns="0" bIns="0" rtlCol="0" anchor="t"/>
          <a:lstStyle/>
          <a:p>
            <a:pPr marL="0" indent="0" algn="ctr">
              <a:lnSpc>
                <a:spcPts val="2500"/>
              </a:lnSpc>
              <a:buNone/>
            </a:pPr>
            <a:r>
              <a:rPr lang="en-US" sz="2500" dirty="0">
                <a:solidFill>
                  <a:srgbClr val="E2E6E9"/>
                </a:solidFill>
                <a:latin typeface="Merriweather" pitchFamily="34" charset="0"/>
                <a:ea typeface="Merriweather" pitchFamily="34" charset="-122"/>
                <a:cs typeface="Merriweather" pitchFamily="34" charset="-120"/>
              </a:rPr>
              <a:t>2</a:t>
            </a:r>
            <a:endParaRPr lang="en-US" sz="2500" dirty="0"/>
          </a:p>
        </p:txBody>
      </p:sp>
      <p:sp>
        <p:nvSpPr>
          <p:cNvPr id="10" name="Text 7"/>
          <p:cNvSpPr/>
          <p:nvPr/>
        </p:nvSpPr>
        <p:spPr>
          <a:xfrm>
            <a:off x="5375315" y="3003828"/>
            <a:ext cx="3019068" cy="669369"/>
          </a:xfrm>
          <a:prstGeom prst="rect">
            <a:avLst/>
          </a:prstGeom>
          <a:noFill/>
          <a:ln/>
        </p:spPr>
        <p:txBody>
          <a:bodyPr wrap="square" lIns="0" tIns="0" rIns="0" bIns="0" rtlCol="0" anchor="t"/>
          <a:lstStyle/>
          <a:p>
            <a:pPr marL="0" indent="0">
              <a:lnSpc>
                <a:spcPts val="2600"/>
              </a:lnSpc>
              <a:buNone/>
            </a:pPr>
            <a:r>
              <a:rPr lang="en-US" sz="2100" dirty="0">
                <a:solidFill>
                  <a:srgbClr val="E2E6E9"/>
                </a:solidFill>
                <a:latin typeface="Merriweather" pitchFamily="34" charset="0"/>
                <a:ea typeface="Merriweather" pitchFamily="34" charset="-122"/>
                <a:cs typeface="Merriweather" pitchFamily="34" charset="-120"/>
              </a:rPr>
              <a:t>Lower Maintenance Costs</a:t>
            </a:r>
            <a:endParaRPr lang="en-US" sz="2100" dirty="0"/>
          </a:p>
        </p:txBody>
      </p:sp>
      <p:sp>
        <p:nvSpPr>
          <p:cNvPr id="11" name="Text 8"/>
          <p:cNvSpPr/>
          <p:nvPr/>
        </p:nvSpPr>
        <p:spPr>
          <a:xfrm>
            <a:off x="5375315" y="3801666"/>
            <a:ext cx="3019068" cy="1713309"/>
          </a:xfrm>
          <a:prstGeom prst="rect">
            <a:avLst/>
          </a:prstGeom>
          <a:noFill/>
          <a:ln/>
        </p:spPr>
        <p:txBody>
          <a:bodyPr wrap="square" lIns="0" tIns="0" rIns="0" bIns="0" rtlCol="0" anchor="t"/>
          <a:lstStyle/>
          <a:p>
            <a:pPr marL="0" indent="0">
              <a:lnSpc>
                <a:spcPts val="2650"/>
              </a:lnSpc>
              <a:buNone/>
            </a:pPr>
            <a:r>
              <a:rPr lang="en-US" sz="1650" dirty="0">
                <a:solidFill>
                  <a:srgbClr val="E2E6E9"/>
                </a:solidFill>
                <a:latin typeface="Merriweather" pitchFamily="34" charset="0"/>
                <a:ea typeface="Merriweather" pitchFamily="34" charset="-122"/>
                <a:cs typeface="Merriweather" pitchFamily="34" charset="-120"/>
              </a:rPr>
              <a:t>It helps optimize maintenance schedules, reducing unnecessary repairs and maximizing the lifespan of assets.</a:t>
            </a:r>
            <a:endParaRPr lang="en-US" sz="1650" dirty="0"/>
          </a:p>
        </p:txBody>
      </p:sp>
      <p:sp>
        <p:nvSpPr>
          <p:cNvPr id="12" name="Shape 9"/>
          <p:cNvSpPr/>
          <p:nvPr/>
        </p:nvSpPr>
        <p:spPr>
          <a:xfrm>
            <a:off x="749737" y="5978128"/>
            <a:ext cx="481965" cy="481965"/>
          </a:xfrm>
          <a:prstGeom prst="roundRect">
            <a:avLst>
              <a:gd name="adj" fmla="val 18667"/>
            </a:avLst>
          </a:prstGeom>
          <a:solidFill>
            <a:srgbClr val="003180"/>
          </a:solidFill>
          <a:ln w="7620">
            <a:solidFill>
              <a:srgbClr val="194A99"/>
            </a:solidFill>
            <a:prstDash val="solid"/>
          </a:ln>
        </p:spPr>
        <p:txBody>
          <a:bodyPr/>
          <a:lstStyle/>
          <a:p>
            <a:endParaRPr lang="en-US"/>
          </a:p>
        </p:txBody>
      </p:sp>
      <p:sp>
        <p:nvSpPr>
          <p:cNvPr id="13" name="Text 10"/>
          <p:cNvSpPr/>
          <p:nvPr/>
        </p:nvSpPr>
        <p:spPr>
          <a:xfrm>
            <a:off x="900708" y="6058376"/>
            <a:ext cx="179903" cy="321350"/>
          </a:xfrm>
          <a:prstGeom prst="rect">
            <a:avLst/>
          </a:prstGeom>
          <a:noFill/>
          <a:ln/>
        </p:spPr>
        <p:txBody>
          <a:bodyPr wrap="none" lIns="0" tIns="0" rIns="0" bIns="0" rtlCol="0" anchor="t"/>
          <a:lstStyle/>
          <a:p>
            <a:pPr marL="0" indent="0" algn="ctr">
              <a:lnSpc>
                <a:spcPts val="2500"/>
              </a:lnSpc>
              <a:buNone/>
            </a:pPr>
            <a:r>
              <a:rPr lang="en-US" sz="2500" dirty="0">
                <a:solidFill>
                  <a:srgbClr val="E2E6E9"/>
                </a:solidFill>
                <a:latin typeface="Merriweather" pitchFamily="34" charset="0"/>
                <a:ea typeface="Merriweather" pitchFamily="34" charset="-122"/>
                <a:cs typeface="Merriweather" pitchFamily="34" charset="-120"/>
              </a:rPr>
              <a:t>3</a:t>
            </a:r>
            <a:endParaRPr lang="en-US" sz="2500" dirty="0"/>
          </a:p>
        </p:txBody>
      </p:sp>
      <p:sp>
        <p:nvSpPr>
          <p:cNvPr id="14" name="Text 11"/>
          <p:cNvSpPr/>
          <p:nvPr/>
        </p:nvSpPr>
        <p:spPr>
          <a:xfrm>
            <a:off x="1445895" y="5978128"/>
            <a:ext cx="2677597" cy="334685"/>
          </a:xfrm>
          <a:prstGeom prst="rect">
            <a:avLst/>
          </a:prstGeom>
          <a:noFill/>
          <a:ln/>
        </p:spPr>
        <p:txBody>
          <a:bodyPr wrap="none" lIns="0" tIns="0" rIns="0" bIns="0" rtlCol="0" anchor="t"/>
          <a:lstStyle/>
          <a:p>
            <a:pPr marL="0" indent="0">
              <a:lnSpc>
                <a:spcPts val="2600"/>
              </a:lnSpc>
              <a:buNone/>
            </a:pPr>
            <a:r>
              <a:rPr lang="en-US" sz="2100" dirty="0">
                <a:solidFill>
                  <a:srgbClr val="E2E6E9"/>
                </a:solidFill>
                <a:latin typeface="Merriweather" pitchFamily="34" charset="0"/>
                <a:ea typeface="Merriweather" pitchFamily="34" charset="-122"/>
                <a:cs typeface="Merriweather" pitchFamily="34" charset="-120"/>
              </a:rPr>
              <a:t>Improved Safety</a:t>
            </a:r>
            <a:endParaRPr lang="en-US" sz="2100" dirty="0"/>
          </a:p>
        </p:txBody>
      </p:sp>
      <p:sp>
        <p:nvSpPr>
          <p:cNvPr id="15" name="Text 12"/>
          <p:cNvSpPr/>
          <p:nvPr/>
        </p:nvSpPr>
        <p:spPr>
          <a:xfrm>
            <a:off x="1445895" y="6441281"/>
            <a:ext cx="6948368" cy="685324"/>
          </a:xfrm>
          <a:prstGeom prst="rect">
            <a:avLst/>
          </a:prstGeom>
          <a:noFill/>
          <a:ln/>
        </p:spPr>
        <p:txBody>
          <a:bodyPr wrap="square" lIns="0" tIns="0" rIns="0" bIns="0" rtlCol="0" anchor="t"/>
          <a:lstStyle/>
          <a:p>
            <a:pPr marL="0" indent="0">
              <a:lnSpc>
                <a:spcPts val="2650"/>
              </a:lnSpc>
              <a:buNone/>
            </a:pPr>
            <a:r>
              <a:rPr lang="en-US" sz="1650" dirty="0">
                <a:solidFill>
                  <a:srgbClr val="E2E6E9"/>
                </a:solidFill>
                <a:latin typeface="Merriweather" pitchFamily="34" charset="0"/>
                <a:ea typeface="Merriweather" pitchFamily="34" charset="-122"/>
                <a:cs typeface="Merriweather" pitchFamily="34" charset="-120"/>
              </a:rPr>
              <a:t>By identifying potential hazards, predictive maintenance improves safety for workers and the overall operation.</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6284" y="751999"/>
            <a:ext cx="7651433" cy="1999178"/>
          </a:xfrm>
          <a:prstGeom prst="rect">
            <a:avLst/>
          </a:prstGeom>
          <a:noFill/>
          <a:ln/>
        </p:spPr>
        <p:txBody>
          <a:bodyPr wrap="square" lIns="0" tIns="0" rIns="0" bIns="0" rtlCol="0" anchor="t"/>
          <a:lstStyle/>
          <a:p>
            <a:pPr marL="0" indent="0">
              <a:lnSpc>
                <a:spcPts val="5200"/>
              </a:lnSpc>
              <a:buNone/>
            </a:pPr>
            <a:r>
              <a:rPr lang="en-US" sz="4150" dirty="0">
                <a:solidFill>
                  <a:srgbClr val="F5F0F0"/>
                </a:solidFill>
                <a:latin typeface="Merriweather" pitchFamily="34" charset="0"/>
                <a:ea typeface="Merriweather" pitchFamily="34" charset="-122"/>
                <a:cs typeface="Merriweather" pitchFamily="34" charset="-120"/>
              </a:rPr>
              <a:t>Key Components of a Predictive Maintenance System</a:t>
            </a:r>
            <a:endParaRPr lang="en-US" sz="4150" dirty="0"/>
          </a:p>
        </p:txBody>
      </p:sp>
      <p:sp>
        <p:nvSpPr>
          <p:cNvPr id="4" name="Shape 1"/>
          <p:cNvSpPr/>
          <p:nvPr/>
        </p:nvSpPr>
        <p:spPr>
          <a:xfrm>
            <a:off x="746284" y="3070979"/>
            <a:ext cx="3719155" cy="1926074"/>
          </a:xfrm>
          <a:prstGeom prst="roundRect">
            <a:avLst>
              <a:gd name="adj" fmla="val 4650"/>
            </a:avLst>
          </a:prstGeom>
          <a:solidFill>
            <a:srgbClr val="003180"/>
          </a:solidFill>
          <a:ln w="7620">
            <a:solidFill>
              <a:srgbClr val="194A99"/>
            </a:solidFill>
            <a:prstDash val="solid"/>
          </a:ln>
        </p:spPr>
        <p:txBody>
          <a:bodyPr/>
          <a:lstStyle/>
          <a:p>
            <a:endParaRPr lang="en-US"/>
          </a:p>
        </p:txBody>
      </p:sp>
      <p:sp>
        <p:nvSpPr>
          <p:cNvPr id="5" name="Text 2"/>
          <p:cNvSpPr/>
          <p:nvPr/>
        </p:nvSpPr>
        <p:spPr>
          <a:xfrm>
            <a:off x="967145" y="3291840"/>
            <a:ext cx="2665452" cy="333137"/>
          </a:xfrm>
          <a:prstGeom prst="rect">
            <a:avLst/>
          </a:prstGeom>
          <a:noFill/>
          <a:ln/>
        </p:spPr>
        <p:txBody>
          <a:bodyPr wrap="none" lIns="0" tIns="0" rIns="0" bIns="0" rtlCol="0" anchor="t"/>
          <a:lstStyle/>
          <a:p>
            <a:pPr marL="0" indent="0">
              <a:lnSpc>
                <a:spcPts val="2600"/>
              </a:lnSpc>
              <a:buNone/>
            </a:pPr>
            <a:r>
              <a:rPr lang="en-US" sz="2050" dirty="0">
                <a:solidFill>
                  <a:srgbClr val="E2E6E9"/>
                </a:solidFill>
                <a:latin typeface="Merriweather" pitchFamily="34" charset="0"/>
                <a:ea typeface="Merriweather" pitchFamily="34" charset="-122"/>
                <a:cs typeface="Merriweather" pitchFamily="34" charset="-120"/>
              </a:rPr>
              <a:t>Data Acquisition</a:t>
            </a:r>
            <a:endParaRPr lang="en-US" sz="2050" dirty="0"/>
          </a:p>
        </p:txBody>
      </p:sp>
      <p:sp>
        <p:nvSpPr>
          <p:cNvPr id="6" name="Text 3"/>
          <p:cNvSpPr/>
          <p:nvPr/>
        </p:nvSpPr>
        <p:spPr>
          <a:xfrm>
            <a:off x="967145" y="3752850"/>
            <a:ext cx="3277433" cy="1023342"/>
          </a:xfrm>
          <a:prstGeom prst="rect">
            <a:avLst/>
          </a:prstGeom>
          <a:noFill/>
          <a:ln/>
        </p:spPr>
        <p:txBody>
          <a:bodyPr wrap="square" lIns="0" tIns="0" rIns="0" bIns="0" rtlCol="0" anchor="t"/>
          <a:lstStyle/>
          <a:p>
            <a:pPr marL="0" indent="0">
              <a:lnSpc>
                <a:spcPts val="2650"/>
              </a:lnSpc>
              <a:buNone/>
            </a:pPr>
            <a:r>
              <a:rPr lang="en-US" sz="1650" dirty="0">
                <a:solidFill>
                  <a:srgbClr val="E2E6E9"/>
                </a:solidFill>
                <a:latin typeface="Merriweather" pitchFamily="34" charset="0"/>
                <a:ea typeface="Merriweather" pitchFamily="34" charset="-122"/>
                <a:cs typeface="Merriweather" pitchFamily="34" charset="-120"/>
              </a:rPr>
              <a:t>Collecting data from sensors, historical records, and other relevant sources.</a:t>
            </a:r>
            <a:endParaRPr lang="en-US" sz="1650" dirty="0"/>
          </a:p>
        </p:txBody>
      </p:sp>
      <p:sp>
        <p:nvSpPr>
          <p:cNvPr id="7" name="Shape 4"/>
          <p:cNvSpPr/>
          <p:nvPr/>
        </p:nvSpPr>
        <p:spPr>
          <a:xfrm>
            <a:off x="4678680" y="3070979"/>
            <a:ext cx="3719155" cy="1926074"/>
          </a:xfrm>
          <a:prstGeom prst="roundRect">
            <a:avLst>
              <a:gd name="adj" fmla="val 4650"/>
            </a:avLst>
          </a:prstGeom>
          <a:solidFill>
            <a:srgbClr val="003180"/>
          </a:solidFill>
          <a:ln w="7620">
            <a:solidFill>
              <a:srgbClr val="194A99"/>
            </a:solidFill>
            <a:prstDash val="solid"/>
          </a:ln>
        </p:spPr>
        <p:txBody>
          <a:bodyPr/>
          <a:lstStyle/>
          <a:p>
            <a:endParaRPr lang="en-US"/>
          </a:p>
        </p:txBody>
      </p:sp>
      <p:sp>
        <p:nvSpPr>
          <p:cNvPr id="8" name="Text 5"/>
          <p:cNvSpPr/>
          <p:nvPr/>
        </p:nvSpPr>
        <p:spPr>
          <a:xfrm>
            <a:off x="4899541" y="3291840"/>
            <a:ext cx="2665452" cy="333137"/>
          </a:xfrm>
          <a:prstGeom prst="rect">
            <a:avLst/>
          </a:prstGeom>
          <a:noFill/>
          <a:ln/>
        </p:spPr>
        <p:txBody>
          <a:bodyPr wrap="none" lIns="0" tIns="0" rIns="0" bIns="0" rtlCol="0" anchor="t"/>
          <a:lstStyle/>
          <a:p>
            <a:pPr marL="0" indent="0">
              <a:lnSpc>
                <a:spcPts val="2600"/>
              </a:lnSpc>
              <a:buNone/>
            </a:pPr>
            <a:r>
              <a:rPr lang="en-US" sz="2050" dirty="0">
                <a:solidFill>
                  <a:srgbClr val="E2E6E9"/>
                </a:solidFill>
                <a:latin typeface="Merriweather" pitchFamily="34" charset="0"/>
                <a:ea typeface="Merriweather" pitchFamily="34" charset="-122"/>
                <a:cs typeface="Merriweather" pitchFamily="34" charset="-120"/>
              </a:rPr>
              <a:t>Data Preprocessing</a:t>
            </a:r>
            <a:endParaRPr lang="en-US" sz="2050" dirty="0"/>
          </a:p>
        </p:txBody>
      </p:sp>
      <p:sp>
        <p:nvSpPr>
          <p:cNvPr id="9" name="Text 6"/>
          <p:cNvSpPr/>
          <p:nvPr/>
        </p:nvSpPr>
        <p:spPr>
          <a:xfrm>
            <a:off x="4899541" y="3752850"/>
            <a:ext cx="3277433" cy="682228"/>
          </a:xfrm>
          <a:prstGeom prst="rect">
            <a:avLst/>
          </a:prstGeom>
          <a:noFill/>
          <a:ln/>
        </p:spPr>
        <p:txBody>
          <a:bodyPr wrap="square" lIns="0" tIns="0" rIns="0" bIns="0" rtlCol="0" anchor="t"/>
          <a:lstStyle/>
          <a:p>
            <a:pPr marL="0" indent="0">
              <a:lnSpc>
                <a:spcPts val="2650"/>
              </a:lnSpc>
              <a:buNone/>
            </a:pPr>
            <a:r>
              <a:rPr lang="en-US" sz="1650" dirty="0">
                <a:solidFill>
                  <a:srgbClr val="E2E6E9"/>
                </a:solidFill>
                <a:latin typeface="Merriweather" pitchFamily="34" charset="0"/>
                <a:ea typeface="Merriweather" pitchFamily="34" charset="-122"/>
                <a:cs typeface="Merriweather" pitchFamily="34" charset="-120"/>
              </a:rPr>
              <a:t>Cleaning, transforming, and preparing data for analysis.</a:t>
            </a:r>
            <a:endParaRPr lang="en-US" sz="1650" dirty="0"/>
          </a:p>
        </p:txBody>
      </p:sp>
      <p:sp>
        <p:nvSpPr>
          <p:cNvPr id="10" name="Shape 7"/>
          <p:cNvSpPr/>
          <p:nvPr/>
        </p:nvSpPr>
        <p:spPr>
          <a:xfrm>
            <a:off x="746284" y="5210294"/>
            <a:ext cx="3719155" cy="2267188"/>
          </a:xfrm>
          <a:prstGeom prst="roundRect">
            <a:avLst>
              <a:gd name="adj" fmla="val 3950"/>
            </a:avLst>
          </a:prstGeom>
          <a:solidFill>
            <a:srgbClr val="003180"/>
          </a:solidFill>
          <a:ln w="7620">
            <a:solidFill>
              <a:srgbClr val="194A99"/>
            </a:solidFill>
            <a:prstDash val="solid"/>
          </a:ln>
        </p:spPr>
        <p:txBody>
          <a:bodyPr/>
          <a:lstStyle/>
          <a:p>
            <a:endParaRPr lang="en-US"/>
          </a:p>
        </p:txBody>
      </p:sp>
      <p:sp>
        <p:nvSpPr>
          <p:cNvPr id="11" name="Text 8"/>
          <p:cNvSpPr/>
          <p:nvPr/>
        </p:nvSpPr>
        <p:spPr>
          <a:xfrm>
            <a:off x="967145" y="5431155"/>
            <a:ext cx="2665452" cy="333137"/>
          </a:xfrm>
          <a:prstGeom prst="rect">
            <a:avLst/>
          </a:prstGeom>
          <a:noFill/>
          <a:ln/>
        </p:spPr>
        <p:txBody>
          <a:bodyPr wrap="none" lIns="0" tIns="0" rIns="0" bIns="0" rtlCol="0" anchor="t"/>
          <a:lstStyle/>
          <a:p>
            <a:pPr marL="0" indent="0">
              <a:lnSpc>
                <a:spcPts val="2600"/>
              </a:lnSpc>
              <a:buNone/>
            </a:pPr>
            <a:r>
              <a:rPr lang="en-US" sz="2050" dirty="0">
                <a:solidFill>
                  <a:srgbClr val="E2E6E9"/>
                </a:solidFill>
                <a:latin typeface="Merriweather" pitchFamily="34" charset="0"/>
                <a:ea typeface="Merriweather" pitchFamily="34" charset="-122"/>
                <a:cs typeface="Merriweather" pitchFamily="34" charset="-120"/>
              </a:rPr>
              <a:t>Predictive Modeling</a:t>
            </a:r>
            <a:endParaRPr lang="en-US" sz="2050" dirty="0"/>
          </a:p>
        </p:txBody>
      </p:sp>
      <p:sp>
        <p:nvSpPr>
          <p:cNvPr id="12" name="Text 9"/>
          <p:cNvSpPr/>
          <p:nvPr/>
        </p:nvSpPr>
        <p:spPr>
          <a:xfrm>
            <a:off x="967145" y="5892165"/>
            <a:ext cx="3277433" cy="1023342"/>
          </a:xfrm>
          <a:prstGeom prst="rect">
            <a:avLst/>
          </a:prstGeom>
          <a:noFill/>
          <a:ln/>
        </p:spPr>
        <p:txBody>
          <a:bodyPr wrap="square" lIns="0" tIns="0" rIns="0" bIns="0" rtlCol="0" anchor="t"/>
          <a:lstStyle/>
          <a:p>
            <a:pPr marL="0" indent="0">
              <a:lnSpc>
                <a:spcPts val="2650"/>
              </a:lnSpc>
              <a:buNone/>
            </a:pPr>
            <a:r>
              <a:rPr lang="en-US" sz="1650" dirty="0">
                <a:solidFill>
                  <a:srgbClr val="E2E6E9"/>
                </a:solidFill>
                <a:latin typeface="Merriweather" pitchFamily="34" charset="0"/>
                <a:ea typeface="Merriweather" pitchFamily="34" charset="-122"/>
                <a:cs typeface="Merriweather" pitchFamily="34" charset="-120"/>
              </a:rPr>
              <a:t>Developing and training machine learning algorithms to predict failures.</a:t>
            </a:r>
            <a:endParaRPr lang="en-US" sz="1650" dirty="0"/>
          </a:p>
        </p:txBody>
      </p:sp>
      <p:sp>
        <p:nvSpPr>
          <p:cNvPr id="13" name="Shape 10"/>
          <p:cNvSpPr/>
          <p:nvPr/>
        </p:nvSpPr>
        <p:spPr>
          <a:xfrm>
            <a:off x="4678680" y="5210294"/>
            <a:ext cx="3719155" cy="2267188"/>
          </a:xfrm>
          <a:prstGeom prst="roundRect">
            <a:avLst>
              <a:gd name="adj" fmla="val 3950"/>
            </a:avLst>
          </a:prstGeom>
          <a:solidFill>
            <a:srgbClr val="003180"/>
          </a:solidFill>
          <a:ln w="7620">
            <a:solidFill>
              <a:srgbClr val="194A99"/>
            </a:solidFill>
            <a:prstDash val="solid"/>
          </a:ln>
        </p:spPr>
        <p:txBody>
          <a:bodyPr/>
          <a:lstStyle/>
          <a:p>
            <a:endParaRPr lang="en-US"/>
          </a:p>
        </p:txBody>
      </p:sp>
      <p:sp>
        <p:nvSpPr>
          <p:cNvPr id="14" name="Text 11"/>
          <p:cNvSpPr/>
          <p:nvPr/>
        </p:nvSpPr>
        <p:spPr>
          <a:xfrm>
            <a:off x="4899541" y="5431155"/>
            <a:ext cx="3014067" cy="333137"/>
          </a:xfrm>
          <a:prstGeom prst="rect">
            <a:avLst/>
          </a:prstGeom>
          <a:noFill/>
          <a:ln/>
        </p:spPr>
        <p:txBody>
          <a:bodyPr wrap="none" lIns="0" tIns="0" rIns="0" bIns="0" rtlCol="0" anchor="t"/>
          <a:lstStyle/>
          <a:p>
            <a:pPr marL="0" indent="0">
              <a:lnSpc>
                <a:spcPts val="2600"/>
              </a:lnSpc>
              <a:buNone/>
            </a:pPr>
            <a:r>
              <a:rPr lang="en-US" sz="2050" dirty="0">
                <a:solidFill>
                  <a:srgbClr val="E2E6E9"/>
                </a:solidFill>
                <a:latin typeface="Merriweather" pitchFamily="34" charset="0"/>
                <a:ea typeface="Merriweather" pitchFamily="34" charset="-122"/>
                <a:cs typeface="Merriweather" pitchFamily="34" charset="-120"/>
              </a:rPr>
              <a:t>Alerting and Reporting</a:t>
            </a:r>
            <a:endParaRPr lang="en-US" sz="2050" dirty="0"/>
          </a:p>
        </p:txBody>
      </p:sp>
      <p:sp>
        <p:nvSpPr>
          <p:cNvPr id="15" name="Text 12"/>
          <p:cNvSpPr/>
          <p:nvPr/>
        </p:nvSpPr>
        <p:spPr>
          <a:xfrm>
            <a:off x="4899541" y="5892165"/>
            <a:ext cx="3277433" cy="1364456"/>
          </a:xfrm>
          <a:prstGeom prst="rect">
            <a:avLst/>
          </a:prstGeom>
          <a:noFill/>
          <a:ln/>
        </p:spPr>
        <p:txBody>
          <a:bodyPr wrap="square" lIns="0" tIns="0" rIns="0" bIns="0" rtlCol="0" anchor="t"/>
          <a:lstStyle/>
          <a:p>
            <a:pPr marL="0" indent="0">
              <a:lnSpc>
                <a:spcPts val="2650"/>
              </a:lnSpc>
              <a:buNone/>
            </a:pPr>
            <a:r>
              <a:rPr lang="en-US" sz="1650" dirty="0">
                <a:solidFill>
                  <a:srgbClr val="E2E6E9"/>
                </a:solidFill>
                <a:latin typeface="Merriweather" pitchFamily="34" charset="0"/>
                <a:ea typeface="Merriweather" pitchFamily="34" charset="-122"/>
                <a:cs typeface="Merriweather" pitchFamily="34" charset="-120"/>
              </a:rPr>
              <a:t>Generating alerts and reports to notify stakeholders about potential failures and maintenance needs.</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1969" y="903684"/>
            <a:ext cx="7457003" cy="665678"/>
          </a:xfrm>
          <a:prstGeom prst="rect">
            <a:avLst/>
          </a:prstGeom>
          <a:noFill/>
          <a:ln/>
        </p:spPr>
        <p:txBody>
          <a:bodyPr wrap="none" lIns="0" tIns="0" rIns="0" bIns="0" rtlCol="0" anchor="t"/>
          <a:lstStyle/>
          <a:p>
            <a:pPr marL="0" indent="0">
              <a:lnSpc>
                <a:spcPts val="5200"/>
              </a:lnSpc>
              <a:buNone/>
            </a:pPr>
            <a:r>
              <a:rPr lang="en-US" sz="4150" dirty="0">
                <a:solidFill>
                  <a:srgbClr val="F5F0F0"/>
                </a:solidFill>
                <a:latin typeface="Merriweather" pitchFamily="34" charset="0"/>
                <a:ea typeface="Merriweather" pitchFamily="34" charset="-122"/>
                <a:cs typeface="Merriweather" pitchFamily="34" charset="-120"/>
              </a:rPr>
              <a:t>Data Collection and Analysis</a:t>
            </a:r>
            <a:endParaRPr lang="en-US" sz="4150" dirty="0"/>
          </a:p>
        </p:txBody>
      </p:sp>
      <p:pic>
        <p:nvPicPr>
          <p:cNvPr id="4" name="Image 1" descr="preencoded.png"/>
          <p:cNvPicPr>
            <a:picLocks noChangeAspect="1"/>
          </p:cNvPicPr>
          <p:nvPr/>
        </p:nvPicPr>
        <p:blipFill>
          <a:blip r:embed="rId4"/>
          <a:stretch>
            <a:fillRect/>
          </a:stretch>
        </p:blipFill>
        <p:spPr>
          <a:xfrm>
            <a:off x="6231969" y="1888927"/>
            <a:ext cx="532567" cy="532567"/>
          </a:xfrm>
          <a:prstGeom prst="rect">
            <a:avLst/>
          </a:prstGeom>
        </p:spPr>
      </p:pic>
      <p:sp>
        <p:nvSpPr>
          <p:cNvPr id="5" name="Text 1"/>
          <p:cNvSpPr/>
          <p:nvPr/>
        </p:nvSpPr>
        <p:spPr>
          <a:xfrm>
            <a:off x="6231969" y="2634496"/>
            <a:ext cx="2663071" cy="332899"/>
          </a:xfrm>
          <a:prstGeom prst="rect">
            <a:avLst/>
          </a:prstGeom>
          <a:noFill/>
          <a:ln/>
        </p:spPr>
        <p:txBody>
          <a:bodyPr wrap="none" lIns="0" tIns="0" rIns="0" bIns="0" rtlCol="0" anchor="t"/>
          <a:lstStyle/>
          <a:p>
            <a:pPr marL="0" indent="0" algn="l">
              <a:lnSpc>
                <a:spcPts val="2600"/>
              </a:lnSpc>
              <a:buNone/>
            </a:pPr>
            <a:r>
              <a:rPr lang="en-US" sz="2050" dirty="0">
                <a:solidFill>
                  <a:srgbClr val="E2E6E9"/>
                </a:solidFill>
                <a:latin typeface="Merriweather" pitchFamily="34" charset="0"/>
                <a:ea typeface="Merriweather" pitchFamily="34" charset="-122"/>
                <a:cs typeface="Merriweather" pitchFamily="34" charset="-120"/>
              </a:rPr>
              <a:t>Sensor Data</a:t>
            </a:r>
            <a:endParaRPr lang="en-US" sz="2050" dirty="0"/>
          </a:p>
        </p:txBody>
      </p:sp>
      <p:sp>
        <p:nvSpPr>
          <p:cNvPr id="6" name="Text 2"/>
          <p:cNvSpPr/>
          <p:nvPr/>
        </p:nvSpPr>
        <p:spPr>
          <a:xfrm>
            <a:off x="6231969" y="3095149"/>
            <a:ext cx="3666649" cy="1363028"/>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Sensors collect real-time data on equipment performance, including vibration, temperature, and pressure.</a:t>
            </a:r>
            <a:endParaRPr lang="en-US" sz="1650" dirty="0"/>
          </a:p>
        </p:txBody>
      </p:sp>
      <p:pic>
        <p:nvPicPr>
          <p:cNvPr id="7" name="Image 2" descr="preencoded.png"/>
          <p:cNvPicPr>
            <a:picLocks noChangeAspect="1"/>
          </p:cNvPicPr>
          <p:nvPr/>
        </p:nvPicPr>
        <p:blipFill>
          <a:blip r:embed="rId5"/>
          <a:stretch>
            <a:fillRect/>
          </a:stretch>
        </p:blipFill>
        <p:spPr>
          <a:xfrm>
            <a:off x="10218182" y="1888927"/>
            <a:ext cx="532567" cy="532567"/>
          </a:xfrm>
          <a:prstGeom prst="rect">
            <a:avLst/>
          </a:prstGeom>
        </p:spPr>
      </p:pic>
      <p:sp>
        <p:nvSpPr>
          <p:cNvPr id="8" name="Text 3"/>
          <p:cNvSpPr/>
          <p:nvPr/>
        </p:nvSpPr>
        <p:spPr>
          <a:xfrm>
            <a:off x="10218182" y="2634496"/>
            <a:ext cx="2663071" cy="332899"/>
          </a:xfrm>
          <a:prstGeom prst="rect">
            <a:avLst/>
          </a:prstGeom>
          <a:noFill/>
          <a:ln/>
        </p:spPr>
        <p:txBody>
          <a:bodyPr wrap="none" lIns="0" tIns="0" rIns="0" bIns="0" rtlCol="0" anchor="t"/>
          <a:lstStyle/>
          <a:p>
            <a:pPr marL="0" indent="0" algn="l">
              <a:lnSpc>
                <a:spcPts val="2600"/>
              </a:lnSpc>
              <a:buNone/>
            </a:pPr>
            <a:r>
              <a:rPr lang="en-US" sz="2050" dirty="0">
                <a:solidFill>
                  <a:srgbClr val="E2E6E9"/>
                </a:solidFill>
                <a:latin typeface="Merriweather" pitchFamily="34" charset="0"/>
                <a:ea typeface="Merriweather" pitchFamily="34" charset="-122"/>
                <a:cs typeface="Merriweather" pitchFamily="34" charset="-120"/>
              </a:rPr>
              <a:t>Historical Data</a:t>
            </a:r>
            <a:endParaRPr lang="en-US" sz="2050" dirty="0"/>
          </a:p>
        </p:txBody>
      </p:sp>
      <p:sp>
        <p:nvSpPr>
          <p:cNvPr id="9" name="Text 4"/>
          <p:cNvSpPr/>
          <p:nvPr/>
        </p:nvSpPr>
        <p:spPr>
          <a:xfrm>
            <a:off x="10218182" y="3095149"/>
            <a:ext cx="3666649" cy="1363028"/>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Past maintenance records, repair history, and equipment specifications provide valuable insights.</a:t>
            </a:r>
            <a:endParaRPr lang="en-US" sz="1650" dirty="0"/>
          </a:p>
        </p:txBody>
      </p:sp>
      <p:pic>
        <p:nvPicPr>
          <p:cNvPr id="10" name="Image 3" descr="preencoded.png"/>
          <p:cNvPicPr>
            <a:picLocks noChangeAspect="1"/>
          </p:cNvPicPr>
          <p:nvPr/>
        </p:nvPicPr>
        <p:blipFill>
          <a:blip r:embed="rId6"/>
          <a:stretch>
            <a:fillRect/>
          </a:stretch>
        </p:blipFill>
        <p:spPr>
          <a:xfrm>
            <a:off x="6231969" y="5097304"/>
            <a:ext cx="532567" cy="532567"/>
          </a:xfrm>
          <a:prstGeom prst="rect">
            <a:avLst/>
          </a:prstGeom>
        </p:spPr>
      </p:pic>
      <p:sp>
        <p:nvSpPr>
          <p:cNvPr id="11" name="Text 5"/>
          <p:cNvSpPr/>
          <p:nvPr/>
        </p:nvSpPr>
        <p:spPr>
          <a:xfrm>
            <a:off x="6231969" y="5842873"/>
            <a:ext cx="2663071" cy="332899"/>
          </a:xfrm>
          <a:prstGeom prst="rect">
            <a:avLst/>
          </a:prstGeom>
          <a:noFill/>
          <a:ln/>
        </p:spPr>
        <p:txBody>
          <a:bodyPr wrap="none" lIns="0" tIns="0" rIns="0" bIns="0" rtlCol="0" anchor="t"/>
          <a:lstStyle/>
          <a:p>
            <a:pPr marL="0" indent="0" algn="l">
              <a:lnSpc>
                <a:spcPts val="2600"/>
              </a:lnSpc>
              <a:buNone/>
            </a:pPr>
            <a:r>
              <a:rPr lang="en-US" sz="2050" dirty="0">
                <a:solidFill>
                  <a:srgbClr val="E2E6E9"/>
                </a:solidFill>
                <a:latin typeface="Merriweather" pitchFamily="34" charset="0"/>
                <a:ea typeface="Merriweather" pitchFamily="34" charset="-122"/>
                <a:cs typeface="Merriweather" pitchFamily="34" charset="-120"/>
              </a:rPr>
              <a:t>Environmental Data</a:t>
            </a:r>
            <a:endParaRPr lang="en-US" sz="2050" dirty="0"/>
          </a:p>
        </p:txBody>
      </p:sp>
      <p:sp>
        <p:nvSpPr>
          <p:cNvPr id="12" name="Text 6"/>
          <p:cNvSpPr/>
          <p:nvPr/>
        </p:nvSpPr>
        <p:spPr>
          <a:xfrm>
            <a:off x="6231969" y="6303526"/>
            <a:ext cx="3666649" cy="1022271"/>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Factors like temperature, humidity, and air quality can influence equipment performance.</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784384" y="927259"/>
            <a:ext cx="7173278" cy="700326"/>
          </a:xfrm>
          <a:prstGeom prst="rect">
            <a:avLst/>
          </a:prstGeom>
          <a:noFill/>
          <a:ln/>
        </p:spPr>
        <p:txBody>
          <a:bodyPr wrap="none" lIns="0" tIns="0" rIns="0" bIns="0" rtlCol="0" anchor="t"/>
          <a:lstStyle/>
          <a:p>
            <a:pPr marL="0" indent="0">
              <a:lnSpc>
                <a:spcPts val="5500"/>
              </a:lnSpc>
              <a:buNone/>
            </a:pPr>
            <a:r>
              <a:rPr lang="en-US" sz="4400" dirty="0">
                <a:solidFill>
                  <a:srgbClr val="F5F0F0"/>
                </a:solidFill>
                <a:latin typeface="Merriweather" pitchFamily="34" charset="0"/>
                <a:ea typeface="Merriweather" pitchFamily="34" charset="-122"/>
                <a:cs typeface="Merriweather" pitchFamily="34" charset="-120"/>
              </a:rPr>
              <a:t>Exploratory Data Analysis</a:t>
            </a:r>
            <a:endParaRPr lang="en-US" sz="4400" dirty="0"/>
          </a:p>
        </p:txBody>
      </p:sp>
      <p:sp>
        <p:nvSpPr>
          <p:cNvPr id="4" name="Text 1"/>
          <p:cNvSpPr/>
          <p:nvPr/>
        </p:nvSpPr>
        <p:spPr>
          <a:xfrm>
            <a:off x="2573078" y="2075737"/>
            <a:ext cx="1830805" cy="79888"/>
          </a:xfrm>
          <a:prstGeom prst="rect">
            <a:avLst/>
          </a:prstGeom>
          <a:noFill/>
          <a:ln/>
        </p:spPr>
        <p:txBody>
          <a:bodyPr wrap="none" lIns="0" tIns="0" rIns="0" bIns="0" rtlCol="0" anchor="t"/>
          <a:lstStyle/>
          <a:p>
            <a:pPr marL="0" indent="0" algn="ctr">
              <a:lnSpc>
                <a:spcPts val="5800"/>
              </a:lnSpc>
              <a:buNone/>
            </a:pPr>
            <a:r>
              <a:rPr lang="en-US" sz="2800" dirty="0">
                <a:solidFill>
                  <a:schemeClr val="bg1"/>
                </a:solidFill>
              </a:rPr>
              <a:t>1.No Missing Value</a:t>
            </a:r>
          </a:p>
        </p:txBody>
      </p:sp>
      <p:sp>
        <p:nvSpPr>
          <p:cNvPr id="5" name="Text 2"/>
          <p:cNvSpPr/>
          <p:nvPr/>
        </p:nvSpPr>
        <p:spPr>
          <a:xfrm>
            <a:off x="1193483" y="3095268"/>
            <a:ext cx="2801303" cy="350163"/>
          </a:xfrm>
          <a:prstGeom prst="rect">
            <a:avLst/>
          </a:prstGeom>
          <a:noFill/>
          <a:ln/>
        </p:spPr>
        <p:txBody>
          <a:bodyPr wrap="none" lIns="0" tIns="0" rIns="0" bIns="0" rtlCol="0" anchor="t"/>
          <a:lstStyle/>
          <a:p>
            <a:pPr marL="0" indent="0" algn="ctr">
              <a:lnSpc>
                <a:spcPts val="2750"/>
              </a:lnSpc>
              <a:buNone/>
            </a:pPr>
            <a:endParaRPr lang="en-US" sz="2200" dirty="0"/>
          </a:p>
        </p:txBody>
      </p:sp>
      <p:sp>
        <p:nvSpPr>
          <p:cNvPr id="7" name="Text 4"/>
          <p:cNvSpPr/>
          <p:nvPr/>
        </p:nvSpPr>
        <p:spPr>
          <a:xfrm>
            <a:off x="4739997" y="2075736"/>
            <a:ext cx="3619619" cy="739497"/>
          </a:xfrm>
          <a:prstGeom prst="rect">
            <a:avLst/>
          </a:prstGeom>
          <a:noFill/>
          <a:ln/>
        </p:spPr>
        <p:txBody>
          <a:bodyPr wrap="none" lIns="0" tIns="0" rIns="0" bIns="0" rtlCol="0" anchor="t"/>
          <a:lstStyle/>
          <a:p>
            <a:pPr marL="0" indent="0" algn="ctr">
              <a:lnSpc>
                <a:spcPts val="5800"/>
              </a:lnSpc>
              <a:buNone/>
            </a:pPr>
            <a:endParaRPr lang="en-US" sz="5800" dirty="0"/>
          </a:p>
        </p:txBody>
      </p:sp>
      <p:sp>
        <p:nvSpPr>
          <p:cNvPr id="8" name="Text 5"/>
          <p:cNvSpPr/>
          <p:nvPr/>
        </p:nvSpPr>
        <p:spPr>
          <a:xfrm>
            <a:off x="11791927" y="7811387"/>
            <a:ext cx="2838474" cy="418214"/>
          </a:xfrm>
          <a:prstGeom prst="rect">
            <a:avLst/>
          </a:prstGeom>
          <a:solidFill>
            <a:schemeClr val="tx1"/>
          </a:solidFill>
          <a:ln/>
        </p:spPr>
        <p:txBody>
          <a:bodyPr wrap="none" lIns="0" tIns="0" rIns="0" bIns="0" rtlCol="0" anchor="t"/>
          <a:lstStyle/>
          <a:p>
            <a:pPr marL="0" indent="0" algn="ctr">
              <a:lnSpc>
                <a:spcPts val="2750"/>
              </a:lnSpc>
              <a:buNone/>
            </a:pPr>
            <a:endParaRPr lang="en-US" sz="2200" dirty="0"/>
          </a:p>
        </p:txBody>
      </p:sp>
      <p:sp>
        <p:nvSpPr>
          <p:cNvPr id="9" name="Text 6"/>
          <p:cNvSpPr/>
          <p:nvPr/>
        </p:nvSpPr>
        <p:spPr>
          <a:xfrm>
            <a:off x="4739997" y="3579852"/>
            <a:ext cx="3619619" cy="716994"/>
          </a:xfrm>
          <a:prstGeom prst="rect">
            <a:avLst/>
          </a:prstGeom>
          <a:noFill/>
          <a:ln/>
        </p:spPr>
        <p:txBody>
          <a:bodyPr wrap="square" lIns="0" tIns="0" rIns="0" bIns="0" rtlCol="0" anchor="t"/>
          <a:lstStyle/>
          <a:p>
            <a:pPr marL="0" indent="0" algn="ctr">
              <a:lnSpc>
                <a:spcPts val="2800"/>
              </a:lnSpc>
              <a:buNone/>
            </a:pPr>
            <a:endParaRPr lang="en-US" sz="1750" dirty="0"/>
          </a:p>
        </p:txBody>
      </p:sp>
      <p:sp>
        <p:nvSpPr>
          <p:cNvPr id="10" name="Text 7"/>
          <p:cNvSpPr/>
          <p:nvPr/>
        </p:nvSpPr>
        <p:spPr>
          <a:xfrm>
            <a:off x="2762131" y="5081111"/>
            <a:ext cx="3619619" cy="739497"/>
          </a:xfrm>
          <a:prstGeom prst="rect">
            <a:avLst/>
          </a:prstGeom>
          <a:noFill/>
          <a:ln/>
        </p:spPr>
        <p:txBody>
          <a:bodyPr wrap="none" lIns="0" tIns="0" rIns="0" bIns="0" rtlCol="0" anchor="t"/>
          <a:lstStyle/>
          <a:p>
            <a:pPr marL="0" indent="0" algn="ctr">
              <a:lnSpc>
                <a:spcPts val="5800"/>
              </a:lnSpc>
              <a:buNone/>
            </a:pPr>
            <a:endParaRPr lang="en-US" sz="5800" dirty="0"/>
          </a:p>
        </p:txBody>
      </p:sp>
      <p:sp>
        <p:nvSpPr>
          <p:cNvPr id="11" name="Text 8"/>
          <p:cNvSpPr/>
          <p:nvPr/>
        </p:nvSpPr>
        <p:spPr>
          <a:xfrm>
            <a:off x="3161705" y="6100643"/>
            <a:ext cx="2820353" cy="350163"/>
          </a:xfrm>
          <a:prstGeom prst="rect">
            <a:avLst/>
          </a:prstGeom>
          <a:noFill/>
          <a:ln/>
        </p:spPr>
        <p:txBody>
          <a:bodyPr wrap="none" lIns="0" tIns="0" rIns="0" bIns="0" rtlCol="0" anchor="t"/>
          <a:lstStyle/>
          <a:p>
            <a:pPr marL="0" indent="0" algn="ctr">
              <a:lnSpc>
                <a:spcPts val="2750"/>
              </a:lnSpc>
              <a:buNone/>
            </a:pPr>
            <a:endParaRPr lang="en-US" sz="2200" dirty="0"/>
          </a:p>
        </p:txBody>
      </p:sp>
      <p:sp>
        <p:nvSpPr>
          <p:cNvPr id="12" name="Text 9"/>
          <p:cNvSpPr/>
          <p:nvPr/>
        </p:nvSpPr>
        <p:spPr>
          <a:xfrm>
            <a:off x="2762131" y="6585228"/>
            <a:ext cx="3619619" cy="716994"/>
          </a:xfrm>
          <a:prstGeom prst="rect">
            <a:avLst/>
          </a:prstGeom>
          <a:noFill/>
          <a:ln/>
        </p:spPr>
        <p:txBody>
          <a:bodyPr wrap="square" lIns="0" tIns="0" rIns="0" bIns="0" rtlCol="0" anchor="t"/>
          <a:lstStyle/>
          <a:p>
            <a:pPr marL="0" indent="0" algn="ctr">
              <a:lnSpc>
                <a:spcPts val="2800"/>
              </a:lnSpc>
              <a:buNone/>
            </a:pPr>
            <a:endParaRPr lang="en-US" sz="1750" dirty="0"/>
          </a:p>
        </p:txBody>
      </p:sp>
      <p:pic>
        <p:nvPicPr>
          <p:cNvPr id="14" name="Picture 13">
            <a:extLst>
              <a:ext uri="{FF2B5EF4-FFF2-40B4-BE49-F238E27FC236}">
                <a16:creationId xmlns:a16="http://schemas.microsoft.com/office/drawing/2014/main" id="{376BFE22-691D-C7EE-C73B-7BF5F752F895}"/>
              </a:ext>
            </a:extLst>
          </p:cNvPr>
          <p:cNvPicPr>
            <a:picLocks noChangeAspect="1"/>
          </p:cNvPicPr>
          <p:nvPr/>
        </p:nvPicPr>
        <p:blipFill>
          <a:blip r:embed="rId3"/>
          <a:stretch>
            <a:fillRect/>
          </a:stretch>
        </p:blipFill>
        <p:spPr>
          <a:xfrm>
            <a:off x="2850269" y="3070105"/>
            <a:ext cx="1792356" cy="4232117"/>
          </a:xfrm>
          <a:prstGeom prst="rect">
            <a:avLst/>
          </a:prstGeom>
        </p:spPr>
      </p:pic>
      <p:sp>
        <p:nvSpPr>
          <p:cNvPr id="17" name="TextBox 16">
            <a:extLst>
              <a:ext uri="{FF2B5EF4-FFF2-40B4-BE49-F238E27FC236}">
                <a16:creationId xmlns:a16="http://schemas.microsoft.com/office/drawing/2014/main" id="{49B9C142-1B5C-45AD-E8E3-E09FCDD892E1}"/>
              </a:ext>
            </a:extLst>
          </p:cNvPr>
          <p:cNvSpPr txBox="1"/>
          <p:nvPr/>
        </p:nvSpPr>
        <p:spPr>
          <a:xfrm>
            <a:off x="8703347" y="2292013"/>
            <a:ext cx="3917108" cy="523220"/>
          </a:xfrm>
          <a:prstGeom prst="rect">
            <a:avLst/>
          </a:prstGeom>
          <a:noFill/>
        </p:spPr>
        <p:txBody>
          <a:bodyPr wrap="square" rtlCol="0">
            <a:spAutoFit/>
          </a:bodyPr>
          <a:lstStyle/>
          <a:p>
            <a:r>
              <a:rPr lang="en-US" sz="2800" dirty="0"/>
              <a:t>2</a:t>
            </a:r>
            <a:r>
              <a:rPr lang="en-US" sz="2800" dirty="0">
                <a:solidFill>
                  <a:schemeClr val="bg1"/>
                </a:solidFill>
              </a:rPr>
              <a:t>2.No Duplicate Found</a:t>
            </a:r>
            <a:endParaRPr lang="en-US" sz="2800" dirty="0"/>
          </a:p>
        </p:txBody>
      </p:sp>
      <p:pic>
        <p:nvPicPr>
          <p:cNvPr id="19" name="Picture 18">
            <a:extLst>
              <a:ext uri="{FF2B5EF4-FFF2-40B4-BE49-F238E27FC236}">
                <a16:creationId xmlns:a16="http://schemas.microsoft.com/office/drawing/2014/main" id="{9C93E7AC-5E72-46C6-A390-499BB6541708}"/>
              </a:ext>
            </a:extLst>
          </p:cNvPr>
          <p:cNvPicPr>
            <a:picLocks noChangeAspect="1"/>
          </p:cNvPicPr>
          <p:nvPr/>
        </p:nvPicPr>
        <p:blipFill>
          <a:blip r:embed="rId4"/>
          <a:stretch>
            <a:fillRect/>
          </a:stretch>
        </p:blipFill>
        <p:spPr>
          <a:xfrm>
            <a:off x="9250876" y="3231958"/>
            <a:ext cx="4458322" cy="127652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F5764E-14BC-68DB-0DFA-B9DCA0BC5228}"/>
              </a:ext>
            </a:extLst>
          </p:cNvPr>
          <p:cNvSpPr txBox="1"/>
          <p:nvPr/>
        </p:nvSpPr>
        <p:spPr>
          <a:xfrm>
            <a:off x="91739" y="158020"/>
            <a:ext cx="6351939" cy="523220"/>
          </a:xfrm>
          <a:prstGeom prst="rect">
            <a:avLst/>
          </a:prstGeom>
          <a:noFill/>
        </p:spPr>
        <p:txBody>
          <a:bodyPr wrap="square" rtlCol="0">
            <a:spAutoFit/>
          </a:bodyPr>
          <a:lstStyle/>
          <a:p>
            <a:r>
              <a:rPr lang="en-US" sz="2800" dirty="0">
                <a:solidFill>
                  <a:schemeClr val="bg1"/>
                </a:solidFill>
              </a:rPr>
              <a:t>3.Handling</a:t>
            </a:r>
            <a:r>
              <a:rPr lang="en-US" dirty="0">
                <a:solidFill>
                  <a:schemeClr val="bg1"/>
                </a:solidFill>
              </a:rPr>
              <a:t> </a:t>
            </a:r>
            <a:r>
              <a:rPr lang="en-US" sz="2800" dirty="0">
                <a:solidFill>
                  <a:schemeClr val="bg1"/>
                </a:solidFill>
              </a:rPr>
              <a:t>Outliers</a:t>
            </a:r>
          </a:p>
        </p:txBody>
      </p:sp>
      <p:sp>
        <p:nvSpPr>
          <p:cNvPr id="4" name="TextBox 3">
            <a:extLst>
              <a:ext uri="{FF2B5EF4-FFF2-40B4-BE49-F238E27FC236}">
                <a16:creationId xmlns:a16="http://schemas.microsoft.com/office/drawing/2014/main" id="{B5FD0A15-74EA-4114-4FCD-CF843E467FA2}"/>
              </a:ext>
            </a:extLst>
          </p:cNvPr>
          <p:cNvSpPr txBox="1"/>
          <p:nvPr/>
        </p:nvSpPr>
        <p:spPr>
          <a:xfrm>
            <a:off x="230462" y="681240"/>
            <a:ext cx="1340189" cy="461665"/>
          </a:xfrm>
          <a:prstGeom prst="rect">
            <a:avLst/>
          </a:prstGeom>
          <a:noFill/>
        </p:spPr>
        <p:txBody>
          <a:bodyPr wrap="square" rtlCol="0">
            <a:spAutoFit/>
          </a:bodyPr>
          <a:lstStyle/>
          <a:p>
            <a:r>
              <a:rPr lang="en-US" sz="2400" dirty="0">
                <a:solidFill>
                  <a:schemeClr val="bg1"/>
                </a:solidFill>
              </a:rPr>
              <a:t>Before</a:t>
            </a:r>
          </a:p>
        </p:txBody>
      </p:sp>
      <p:pic>
        <p:nvPicPr>
          <p:cNvPr id="1026" name="Picture 2">
            <a:extLst>
              <a:ext uri="{FF2B5EF4-FFF2-40B4-BE49-F238E27FC236}">
                <a16:creationId xmlns:a16="http://schemas.microsoft.com/office/drawing/2014/main" id="{A78598DE-1DD1-320A-4716-4F0F80177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167973"/>
            <a:ext cx="14553560" cy="7061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629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2B5D21-38BB-86A2-9391-9D9CE41DEBCE}"/>
              </a:ext>
            </a:extLst>
          </p:cNvPr>
          <p:cNvSpPr txBox="1"/>
          <p:nvPr/>
        </p:nvSpPr>
        <p:spPr>
          <a:xfrm>
            <a:off x="226854" y="196060"/>
            <a:ext cx="1137765" cy="461665"/>
          </a:xfrm>
          <a:prstGeom prst="rect">
            <a:avLst/>
          </a:prstGeom>
          <a:noFill/>
        </p:spPr>
        <p:txBody>
          <a:bodyPr wrap="square" rtlCol="0">
            <a:spAutoFit/>
          </a:bodyPr>
          <a:lstStyle/>
          <a:p>
            <a:r>
              <a:rPr lang="en-US" sz="2400" dirty="0">
                <a:solidFill>
                  <a:schemeClr val="bg1"/>
                </a:solidFill>
              </a:rPr>
              <a:t>After</a:t>
            </a:r>
          </a:p>
        </p:txBody>
      </p:sp>
      <p:pic>
        <p:nvPicPr>
          <p:cNvPr id="2050" name="Picture 2">
            <a:extLst>
              <a:ext uri="{FF2B5EF4-FFF2-40B4-BE49-F238E27FC236}">
                <a16:creationId xmlns:a16="http://schemas.microsoft.com/office/drawing/2014/main" id="{6E7C8614-4BCB-60B6-9CBF-52070C5B4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6843"/>
            <a:ext cx="14630400" cy="7482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5954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TotalTime>
  <Words>1132</Words>
  <Application>Microsoft Office PowerPoint</Application>
  <PresentationFormat>Custom</PresentationFormat>
  <Paragraphs>155</Paragraphs>
  <Slides>16</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Merriweather</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Hritik Patil</cp:lastModifiedBy>
  <cp:revision>4</cp:revision>
  <dcterms:created xsi:type="dcterms:W3CDTF">2025-01-28T09:44:25Z</dcterms:created>
  <dcterms:modified xsi:type="dcterms:W3CDTF">2025-01-29T22:13:18Z</dcterms:modified>
</cp:coreProperties>
</file>